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83" r:id="rId5"/>
    <p:sldMasterId id="2147483685" r:id="rId6"/>
  </p:sldMasterIdLst>
  <p:notesMasterIdLst>
    <p:notesMasterId r:id="rId28"/>
  </p:notesMasterIdLst>
  <p:handoutMasterIdLst>
    <p:handoutMasterId r:id="rId29"/>
  </p:handoutMasterIdLst>
  <p:sldIdLst>
    <p:sldId id="897" r:id="rId7"/>
    <p:sldId id="911" r:id="rId8"/>
    <p:sldId id="909" r:id="rId9"/>
    <p:sldId id="942" r:id="rId10"/>
    <p:sldId id="2145708307" r:id="rId11"/>
    <p:sldId id="962" r:id="rId12"/>
    <p:sldId id="2145708274" r:id="rId13"/>
    <p:sldId id="964" r:id="rId14"/>
    <p:sldId id="945" r:id="rId15"/>
    <p:sldId id="934" r:id="rId16"/>
    <p:sldId id="954" r:id="rId17"/>
    <p:sldId id="977" r:id="rId18"/>
    <p:sldId id="922" r:id="rId19"/>
    <p:sldId id="914" r:id="rId20"/>
    <p:sldId id="2145708281" r:id="rId21"/>
    <p:sldId id="2145708308" r:id="rId22"/>
    <p:sldId id="955" r:id="rId23"/>
    <p:sldId id="2145708279" r:id="rId24"/>
    <p:sldId id="961" r:id="rId25"/>
    <p:sldId id="2145708306" r:id="rId26"/>
    <p:sldId id="1020" r:id="rId2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92C8"/>
    <a:srgbClr val="00294F"/>
    <a:srgbClr val="02366A"/>
    <a:srgbClr val="051D39"/>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31" autoAdjust="0"/>
    <p:restoredTop sz="76901" autoAdjust="0"/>
  </p:normalViewPr>
  <p:slideViewPr>
    <p:cSldViewPr snapToGrid="0">
      <p:cViewPr varScale="1">
        <p:scale>
          <a:sx n="89" d="100"/>
          <a:sy n="89" d="100"/>
        </p:scale>
        <p:origin x="2336" y="168"/>
      </p:cViewPr>
      <p:guideLst>
        <p:guide orient="horz" pos="2160"/>
        <p:guide pos="2880"/>
        <p:guide orient="horz" pos="3113"/>
        <p:guide pos="5321"/>
      </p:guideLst>
    </p:cSldViewPr>
  </p:slideViewPr>
  <p:outlineViewPr>
    <p:cViewPr>
      <p:scale>
        <a:sx n="33" d="100"/>
        <a:sy n="33" d="100"/>
      </p:scale>
      <p:origin x="0" y="-1911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hs.uk/live-well/quit-smoking/paan-bidi-and-shisha-risks/#:~:text=Cigarettes%2C%20bidi%20and%20shisha&amp;text=Like%20cigarette%20smoke%2C%20waterpipe%20smoke,they%20had%20smoked%2025%20cigarette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Treating tobacco dependence in the inpatient setting</a:t>
            </a:r>
          </a:p>
          <a:p>
            <a:endParaRPr lang="en-US" b="1" dirty="0">
              <a:latin typeface="Arial" panose="020B0604020202020204" pitchFamily="34" charset="0"/>
              <a:cs typeface="Arial" panose="020B0604020202020204" pitchFamily="34" charset="0"/>
            </a:endParaRPr>
          </a:p>
          <a:p>
            <a:pPr algn="l" rtl="0" fontAlgn="base"/>
            <a:r>
              <a:rPr lang="en-GB" b="0" i="0" u="none" strike="noStrike" dirty="0">
                <a:solidFill>
                  <a:srgbClr val="000000"/>
                </a:solidFill>
                <a:effectLst/>
                <a:latin typeface="Arial" panose="020B0604020202020204" pitchFamily="34" charset="0"/>
              </a:rPr>
              <a:t>We will get started with the first session which focuses on understanding why addressing tobacco use in the inpatient setting is so important, the health impacts of smoking and the benefits of stopping to recovery and smoking related illness, best practices for treatment and considerations that will help you in your work as a TDA.</a:t>
            </a:r>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GB" b="0" i="0" dirty="0">
                <a:solidFill>
                  <a:srgbClr val="000000"/>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553046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b="0" dirty="0">
                <a:latin typeface="Arial" panose="020B0604020202020204" pitchFamily="34" charset="0"/>
                <a:cs typeface="Arial" panose="020B0604020202020204" pitchFamily="34" charset="0"/>
              </a:rPr>
              <a:t>Treatment includes a combination of behavioural support from a trained specialist and use of tobacco dependence medication or aid.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109942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CA" b="0" i="0" u="none" strike="noStrike" dirty="0">
                <a:solidFill>
                  <a:srgbClr val="000000"/>
                </a:solidFill>
                <a:effectLst/>
                <a:latin typeface="Arial" panose="020B0604020202020204" pitchFamily="34" charset="0"/>
              </a:rPr>
              <a:t>For these reasons, treating tobacco dependence in patients admitted to hospital is now a standard of care in NHS acute trusts. The NHS Long Term Plan has committed to delivering tobacco dependence treatment to all people admitted to hospital who smoke.</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spcBef>
                <a:spcPts val="0"/>
              </a:spcBef>
              <a:spcAft>
                <a:spcPts val="0"/>
              </a:spcAft>
            </a:pPr>
            <a:r>
              <a:rPr lang="en-US" dirty="0">
                <a:latin typeface="Arial" panose="020B0604020202020204" pitchFamily="34" charset="0"/>
                <a:cs typeface="Arial" panose="020B0604020202020204" pitchFamily="34" charset="0"/>
              </a:rPr>
              <a:t>Admission to hospital is a ‘teachable moment’ in which most patients may be more likely to accept treatment and support for tobacco dependence or are at least willing to attempt temporary abstinence during the hospital admission, which may itself lead to a future goal of long-term abstinence.</a:t>
            </a:r>
          </a:p>
          <a:p>
            <a:pPr>
              <a:spcBef>
                <a:spcPts val="0"/>
              </a:spcBef>
              <a:spcAft>
                <a:spcPts val="0"/>
              </a:spcAft>
            </a:pPr>
            <a:endParaRPr lang="en-US" dirty="0">
              <a:latin typeface="Arial" panose="020B0604020202020204" pitchFamily="34" charset="0"/>
              <a:cs typeface="Arial" panose="020B0604020202020204" pitchFamily="34" charset="0"/>
            </a:endParaRPr>
          </a:p>
          <a:p>
            <a:endParaRPr lang="en-US" dirty="0">
              <a:latin typeface="Calibri"/>
              <a:cs typeface="Calibri"/>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40060008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ts val="2800"/>
              </a:lnSpc>
              <a:spcBef>
                <a:spcPts val="500"/>
              </a:spcBef>
              <a:spcAft>
                <a:spcPts val="500"/>
              </a:spcAft>
            </a:pPr>
            <a:r>
              <a:rPr lang="en-US" dirty="0">
                <a:latin typeface="Arial" panose="020B0604020202020204" pitchFamily="34" charset="0"/>
                <a:cs typeface="Arial" panose="020B0604020202020204" pitchFamily="34" charset="0"/>
              </a:rPr>
              <a:t>[Animated slide]</a:t>
            </a:r>
          </a:p>
          <a:p>
            <a:pPr>
              <a:lnSpc>
                <a:spcPts val="2800"/>
              </a:lnSpc>
              <a:spcBef>
                <a:spcPts val="500"/>
              </a:spcBef>
              <a:spcAft>
                <a:spcPts val="500"/>
              </a:spcAft>
            </a:pPr>
            <a:endParaRPr lang="en-US" dirty="0">
              <a:latin typeface="Arial" panose="020B0604020202020204" pitchFamily="34" charset="0"/>
              <a:cs typeface="Arial" panose="020B0604020202020204" pitchFamily="34" charset="0"/>
            </a:endParaRPr>
          </a:p>
          <a:p>
            <a:pPr>
              <a:lnSpc>
                <a:spcPts val="2800"/>
              </a:lnSpc>
              <a:spcBef>
                <a:spcPts val="500"/>
              </a:spcBef>
              <a:spcAft>
                <a:spcPts val="500"/>
              </a:spcAft>
            </a:pPr>
            <a:r>
              <a:rPr lang="en-US" dirty="0">
                <a:latin typeface="Arial" panose="020B0604020202020204" pitchFamily="34" charset="0"/>
                <a:cs typeface="Arial" panose="020B0604020202020204" pitchFamily="34" charset="0"/>
              </a:rPr>
              <a:t>We want to ensure we treat tobacco dependence as a </a:t>
            </a:r>
            <a:r>
              <a:rPr lang="en-US" b="1" dirty="0">
                <a:latin typeface="Arial" panose="020B0604020202020204" pitchFamily="34" charset="0"/>
                <a:cs typeface="Arial" panose="020B0604020202020204" pitchFamily="34" charset="0"/>
              </a:rPr>
              <a:t>clinical priority,</a:t>
            </a:r>
            <a:r>
              <a:rPr lang="en-US" dirty="0">
                <a:latin typeface="Arial" panose="020B0604020202020204" pitchFamily="34" charset="0"/>
                <a:cs typeface="Arial" panose="020B0604020202020204" pitchFamily="34" charset="0"/>
              </a:rPr>
              <a:t> using the same clinical urgency with which you would manage other life-threatening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but treatable diseases.</a:t>
            </a:r>
          </a:p>
          <a:p>
            <a:pPr>
              <a:lnSpc>
                <a:spcPts val="2800"/>
              </a:lnSpc>
              <a:spcBef>
                <a:spcPts val="500"/>
              </a:spcBef>
              <a:spcAft>
                <a:spcPts val="500"/>
              </a:spcAft>
            </a:pPr>
            <a:endParaRPr lang="en-US" dirty="0">
              <a:latin typeface="Arial" panose="020B0604020202020204" pitchFamily="34" charset="0"/>
              <a:cs typeface="Arial" panose="020B0604020202020204" pitchFamily="34" charset="0"/>
            </a:endParaRPr>
          </a:p>
          <a:p>
            <a:pPr>
              <a:lnSpc>
                <a:spcPts val="2800"/>
              </a:lnSpc>
              <a:spcBef>
                <a:spcPts val="500"/>
              </a:spcBef>
              <a:spcAft>
                <a:spcPts val="500"/>
              </a:spcAft>
            </a:pPr>
            <a:r>
              <a:rPr lang="en-US" b="1" dirty="0">
                <a:latin typeface="Arial" panose="020B0604020202020204" pitchFamily="34" charset="0"/>
                <a:cs typeface="Arial" panose="020B0604020202020204" pitchFamily="34" charset="0"/>
              </a:rPr>
              <a:t>This includes:</a:t>
            </a:r>
            <a:r>
              <a:rPr lang="en-US" dirty="0">
                <a:latin typeface="Arial" panose="020B0604020202020204" pitchFamily="34" charset="0"/>
                <a:cs typeface="Arial" panose="020B0604020202020204" pitchFamily="34" charset="0"/>
              </a:rPr>
              <a:t> </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Diagnosis, </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Initiation of treatment </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Behaviour change support</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Regular follow-up</a:t>
            </a:r>
          </a:p>
          <a:p>
            <a:pPr marL="285750" indent="-285750">
              <a:lnSpc>
                <a:spcPts val="2800"/>
              </a:lnSpc>
              <a:spcBef>
                <a:spcPts val="500"/>
              </a:spcBef>
              <a:spcAft>
                <a:spcPts val="500"/>
              </a:spcAft>
              <a:buFont typeface="Arial"/>
              <a:buChar char="•"/>
            </a:pPr>
            <a:r>
              <a:rPr lang="en-US" dirty="0">
                <a:latin typeface="Arial" panose="020B0604020202020204" pitchFamily="34" charset="0"/>
                <a:cs typeface="Arial" panose="020B0604020202020204" pitchFamily="34" charset="0"/>
              </a:rPr>
              <a:t>Adjustment of the treatment plan</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245140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dirty="0">
                <a:latin typeface="Arial" panose="020B0604020202020204" pitchFamily="34" charset="0"/>
                <a:cs typeface="Arial" panose="020B0604020202020204" pitchFamily="34" charset="0"/>
              </a:rPr>
              <a:t>Important to explain to the patient that they can benefit from the hospital’s smokefree policy as they can use this as an opportunity to go smokefree, with substantial benefits to their health, both for current and existing health issues</a:t>
            </a:r>
          </a:p>
          <a:p>
            <a:pPr>
              <a:spcBef>
                <a:spcPts val="0"/>
              </a:spcBef>
              <a:spcAft>
                <a:spcPts val="0"/>
              </a:spcAft>
            </a:pPr>
            <a:r>
              <a:rPr lang="en-US" dirty="0">
                <a:latin typeface="Arial" panose="020B0604020202020204" pitchFamily="34" charset="0"/>
                <a:cs typeface="Arial" panose="020B0604020202020204" pitchFamily="34" charset="0"/>
              </a:rPr>
              <a:t>If a trust can encourage all those visiting and accessing healthcare to respect the smokefree policy then this by default creates a smokefree site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3725525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NHS-NCSCT standard treatment Plan (STP) for inpatient tobacco dependence treatment is grounded in evidence-based behaviour change techniques. </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80000"/>
              </a:lnSpc>
              <a:spcBef>
                <a:spcPct val="30000"/>
              </a:spcBef>
              <a:spcAft>
                <a:spcPct val="0"/>
              </a:spcAft>
              <a:buClrTx/>
              <a:buSzTx/>
              <a:buFontTx/>
              <a:buNone/>
              <a:tabLst/>
              <a:defRPr/>
            </a:pPr>
            <a:r>
              <a:rPr lang="en-GB" altLang="en-US" sz="1200" b="0" i="0" kern="1200" dirty="0">
                <a:solidFill>
                  <a:schemeClr val="tx1"/>
                </a:solidFill>
                <a:latin typeface="Arial" panose="020B0604020202020204" pitchFamily="34" charset="0"/>
                <a:cs typeface="Arial" panose="020B0604020202020204" pitchFamily="34" charset="0"/>
              </a:rPr>
              <a:t>The STP is designed to guide you you through delivery of the inpatient tobacco </a:t>
            </a:r>
            <a:r>
              <a:rPr lang="en-GB" altLang="en-US" dirty="0">
                <a:latin typeface="Arial" panose="020B0604020202020204" pitchFamily="34" charset="0"/>
                <a:cs typeface="Arial" panose="020B0604020202020204" pitchFamily="34" charset="0"/>
              </a:rPr>
              <a:t>dependence</a:t>
            </a:r>
            <a:r>
              <a:rPr lang="en-GB" altLang="en-US" sz="1200" b="0" i="0" kern="1200" dirty="0">
                <a:solidFill>
                  <a:schemeClr val="tx1"/>
                </a:solidFill>
                <a:latin typeface="Arial" panose="020B0604020202020204" pitchFamily="34" charset="0"/>
                <a:cs typeface="Arial" panose="020B0604020202020204" pitchFamily="34" charset="0"/>
              </a:rPr>
              <a:t> Treatment Care Bundle. Follow the STP and you will be maximising the effectiveness of the support that you give.</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An electronic version of the STP is included within your participant pack and is also available for download on the NCSCT website, via the NHS link  on the main page.</a:t>
            </a:r>
          </a:p>
          <a:p>
            <a:pPr>
              <a:lnSpc>
                <a:spcPct val="80000"/>
              </a:lnSpc>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a:lnSpc>
                <a:spcPct val="80000"/>
              </a:lnSpc>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We recommend taking time to read through the STP.</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will refer to sections of the standard treatment plan throughout the course.</a:t>
            </a:r>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2386736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i="0" dirty="0">
                <a:effectLst/>
                <a:latin typeface="Arial" panose="020B0604020202020204" pitchFamily="34" charset="0"/>
                <a:cs typeface="Arial" panose="020B0604020202020204" pitchFamily="34" charset="0"/>
              </a:rPr>
              <a:t>The Standard Treatment Plan outlines the three tobacco dependence treatment care bundles. </a:t>
            </a:r>
          </a:p>
          <a:p>
            <a:endParaRPr lang="en-CA" i="0" dirty="0">
              <a:effectLst/>
              <a:latin typeface="Arial" panose="020B0604020202020204" pitchFamily="34" charset="0"/>
              <a:cs typeface="Arial" panose="020B0604020202020204" pitchFamily="34" charset="0"/>
            </a:endParaRPr>
          </a:p>
          <a:p>
            <a:r>
              <a:rPr lang="en-CA" i="0" dirty="0">
                <a:effectLst/>
                <a:latin typeface="Arial" panose="020B0604020202020204" pitchFamily="34" charset="0"/>
                <a:cs typeface="Arial" panose="020B0604020202020204" pitchFamily="34" charset="0"/>
              </a:rPr>
              <a:t>The three bundles are:</a:t>
            </a:r>
          </a:p>
          <a:p>
            <a:endParaRPr lang="en-CA" i="0" dirty="0">
              <a:effectLst/>
              <a:latin typeface="Arial" panose="020B0604020202020204" pitchFamily="34" charset="0"/>
              <a:cs typeface="Arial" panose="020B0604020202020204" pitchFamily="34" charset="0"/>
            </a:endParaRPr>
          </a:p>
          <a:p>
            <a:r>
              <a:rPr lang="en-CA" b="1" i="0" dirty="0">
                <a:solidFill>
                  <a:srgbClr val="FF6600"/>
                </a:solidFill>
                <a:effectLst/>
                <a:latin typeface="Arial" panose="020B0604020202020204" pitchFamily="34" charset="0"/>
                <a:cs typeface="Arial" panose="020B0604020202020204" pitchFamily="34" charset="0"/>
              </a:rPr>
              <a:t>■ </a:t>
            </a:r>
            <a:r>
              <a:rPr lang="en-CA" b="1" i="0" dirty="0">
                <a:effectLst/>
                <a:latin typeface="Arial" panose="020B0604020202020204" pitchFamily="34" charset="0"/>
                <a:cs typeface="Arial" panose="020B0604020202020204" pitchFamily="34" charset="0"/>
              </a:rPr>
              <a:t>Admission Care Bundle: </a:t>
            </a:r>
            <a:r>
              <a:rPr lang="en-CA" i="0" dirty="0">
                <a:effectLst/>
                <a:latin typeface="Arial" panose="020B0604020202020204" pitchFamily="34" charset="0"/>
                <a:cs typeface="Arial" panose="020B0604020202020204" pitchFamily="34" charset="0"/>
              </a:rPr>
              <a:t>Providing immediate brief advice, acute management of tobacco withdrawal and opt-out referral to a specialist Tobacco Dependence Team at the point of admission.</a:t>
            </a:r>
          </a:p>
          <a:p>
            <a:endParaRPr lang="en-CA" i="0" dirty="0">
              <a:solidFill>
                <a:srgbClr val="00FFFF"/>
              </a:solidFill>
              <a:effectLst/>
              <a:latin typeface="Arial" panose="020B0604020202020204" pitchFamily="34" charset="0"/>
              <a:cs typeface="Arial" panose="020B0604020202020204" pitchFamily="34" charset="0"/>
            </a:endParaRPr>
          </a:p>
          <a:p>
            <a:r>
              <a:rPr lang="en-CA" b="1" i="0" dirty="0">
                <a:solidFill>
                  <a:srgbClr val="00FFFF"/>
                </a:solidFill>
                <a:effectLst/>
                <a:latin typeface="Arial" panose="020B0604020202020204" pitchFamily="34" charset="0"/>
                <a:cs typeface="Arial" panose="020B0604020202020204" pitchFamily="34" charset="0"/>
              </a:rPr>
              <a:t>■ </a:t>
            </a:r>
            <a:r>
              <a:rPr lang="en-CA" b="1" i="0" dirty="0">
                <a:effectLst/>
                <a:latin typeface="Arial" panose="020B0604020202020204" pitchFamily="34" charset="0"/>
                <a:cs typeface="Arial" panose="020B0604020202020204" pitchFamily="34" charset="0"/>
              </a:rPr>
              <a:t>Inpatient Care Bundle</a:t>
            </a:r>
            <a:r>
              <a:rPr lang="en-CA" i="0" dirty="0">
                <a:effectLst/>
                <a:latin typeface="Arial" panose="020B0604020202020204" pitchFamily="34" charset="0"/>
                <a:cs typeface="Arial" panose="020B0604020202020204" pitchFamily="34" charset="0"/>
              </a:rPr>
              <a:t>: Providing personalised bedside tobacco dependence support from a specialist tobacco dependence adviser, including assessment of response to treatment and</a:t>
            </a:r>
          </a:p>
          <a:p>
            <a:r>
              <a:rPr lang="en-CA" i="0" dirty="0">
                <a:effectLst/>
                <a:latin typeface="Arial" panose="020B0604020202020204" pitchFamily="34" charset="0"/>
                <a:cs typeface="Arial" panose="020B0604020202020204" pitchFamily="34" charset="0"/>
              </a:rPr>
              <a:t>development of treatment plan.</a:t>
            </a:r>
          </a:p>
          <a:p>
            <a:endParaRPr lang="en-CA" i="0" dirty="0">
              <a:solidFill>
                <a:srgbClr val="FF33CD"/>
              </a:solidFill>
              <a:effectLst/>
              <a:latin typeface="Arial" panose="020B0604020202020204" pitchFamily="34" charset="0"/>
              <a:cs typeface="Arial" panose="020B0604020202020204" pitchFamily="34" charset="0"/>
            </a:endParaRPr>
          </a:p>
          <a:p>
            <a:r>
              <a:rPr lang="en-CA" i="0" dirty="0">
                <a:solidFill>
                  <a:srgbClr val="FF33CD"/>
                </a:solidFill>
                <a:effectLst/>
                <a:latin typeface="Arial" panose="020B0604020202020204" pitchFamily="34" charset="0"/>
                <a:cs typeface="Arial" panose="020B0604020202020204" pitchFamily="34" charset="0"/>
              </a:rPr>
              <a:t>■ </a:t>
            </a:r>
            <a:r>
              <a:rPr lang="en-CA" b="1" i="0" dirty="0">
                <a:effectLst/>
                <a:latin typeface="Arial" panose="020B0604020202020204" pitchFamily="34" charset="0"/>
                <a:cs typeface="Arial" panose="020B0604020202020204" pitchFamily="34" charset="0"/>
              </a:rPr>
              <a:t>Post-Discharge Care Bundle: </a:t>
            </a:r>
            <a:r>
              <a:rPr lang="en-CA" i="0" dirty="0">
                <a:effectLst/>
                <a:latin typeface="Arial" panose="020B0604020202020204" pitchFamily="34" charset="0"/>
                <a:cs typeface="Arial" panose="020B0604020202020204" pitchFamily="34" charset="0"/>
              </a:rPr>
              <a:t>The offer of a post-discharge treatment and support package as part of care, including stop smoking aids and referral to specialist support.</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1316434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admission bundle focuses on brief advise and the acute management of nicotine withdrawal. It is the responsibility of the admitting team. It is important as we have discussed that treatment is initiated as </a:t>
            </a:r>
            <a:r>
              <a:rPr lang="en-US" dirty="0" err="1">
                <a:latin typeface="Arial"/>
                <a:cs typeface="Arial"/>
              </a:rPr>
              <a:t>as</a:t>
            </a:r>
            <a:r>
              <a:rPr lang="en-US" dirty="0">
                <a:latin typeface="Arial"/>
                <a:cs typeface="Arial"/>
              </a:rPr>
              <a:t> possible, ideally within 2 hours of admission. </a:t>
            </a: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2729041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a:latin typeface="Arial" panose="020B0604020202020204" pitchFamily="34" charset="0"/>
                <a:cs typeface="Arial" panose="020B0604020202020204" pitchFamily="34" charset="0"/>
              </a:rPr>
              <a:t>[Use the slide to briefly review the five elements of the Admission bundle]</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IDENTIFY -</a:t>
            </a:r>
            <a:r>
              <a:rPr lang="en-US" dirty="0">
                <a:latin typeface="Arial" panose="020B0604020202020204" pitchFamily="34" charset="0"/>
                <a:cs typeface="Arial" panose="020B0604020202020204" pitchFamily="34" charset="0"/>
              </a:rPr>
              <a:t> Identify tobacco dependence (within last 14 days) and vaping, conduct CO testing, review smoking and medications interactions. We will have a more in-depth review of the smoking and </a:t>
            </a:r>
          </a:p>
          <a:p>
            <a:r>
              <a:rPr lang="en-US" i="1" dirty="0">
                <a:latin typeface="Arial" panose="020B0604020202020204" pitchFamily="34" charset="0"/>
                <a:cs typeface="Arial" panose="020B0604020202020204" pitchFamily="34" charset="0"/>
              </a:rPr>
              <a:t>“Do you currently smoke or use any other form of tobacco?” </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“Have you used any form of tobacco in the last two weeks?”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"Do you use a vape?"</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ADVISE -</a:t>
            </a:r>
            <a:r>
              <a:rPr lang="en-US" dirty="0">
                <a:latin typeface="Arial" panose="020B0604020202020204" pitchFamily="34" charset="0"/>
                <a:cs typeface="Arial" panose="020B0604020202020204" pitchFamily="34" charset="0"/>
              </a:rPr>
              <a:t> Provide brief advice on: </a:t>
            </a:r>
          </a:p>
          <a:p>
            <a:r>
              <a:rPr lang="en-US" i="1" dirty="0">
                <a:latin typeface="Arial" panose="020B0604020202020204" pitchFamily="34" charset="0"/>
                <a:cs typeface="Arial" panose="020B0604020202020204" pitchFamily="34" charset="0"/>
              </a:rPr>
              <a:t>■ Hospital’s smokefree policy and importance of smokefree admission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“All NHS hospitals including this one are completely smoke free both in the buildings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and on the grounds. This is to protect the health and wellbeing of patients and staff.”</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Managing withdrawal symptoms and urges to smoke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“Because your body is used to getting regular doses of nicotine from the cigarettes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 smoke, it must now learn to adjust to being without it, or having much less of it</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if you are using NRT or vaping. Within the first few hours of stopping smoking your</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body will start getting used to not having the regular hits of nicotine that you were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getting from your cigarettes. This adjustment can result in unpleasant withdrawal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symptoms and urges to smoke.”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Nicotine not being source of harm from smoking (a very common misunderstanding)</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Available treatment and support</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“We will provide treatment for your tobacco dependence to help you remain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smokefree during your admission. By providing effective medication and support during your stay, you should find</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it much easier not to smoke.”</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TREAT - </a:t>
            </a:r>
            <a:r>
              <a:rPr lang="en-US" dirty="0">
                <a:latin typeface="Arial" panose="020B0604020202020204" pitchFamily="34" charset="0"/>
                <a:cs typeface="Arial" panose="020B0604020202020204" pitchFamily="34" charset="0"/>
              </a:rPr>
              <a:t>Initiate treatment with evidence-based tobacco harm reduction and cessation aids. Point of admission care typically will include initiation of a nicotine vape or combination NRT</a:t>
            </a:r>
          </a:p>
          <a:p>
            <a:r>
              <a:rPr lang="en-US" i="1" dirty="0">
                <a:latin typeface="Arial" panose="020B0604020202020204" pitchFamily="34" charset="0"/>
                <a:cs typeface="Arial" panose="020B0604020202020204" pitchFamily="34" charset="0"/>
              </a:rPr>
              <a:t>■ Select NRT treatment and arrange for supply (initiate rapid NRT protocol)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Provide instructions for use of NRT products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As appropriate, consider use of nicotine vape or nicotine analogue medication</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REFER -</a:t>
            </a:r>
            <a:r>
              <a:rPr lang="en-US" dirty="0">
                <a:latin typeface="Arial" panose="020B0604020202020204" pitchFamily="34" charset="0"/>
                <a:cs typeface="Arial" panose="020B0604020202020204" pitchFamily="34" charset="0"/>
              </a:rPr>
              <a:t> Inform patient a member of the Tobacco Dependence Team will come by to see them</a:t>
            </a:r>
          </a:p>
          <a:p>
            <a:r>
              <a:rPr lang="en-US" i="1" dirty="0">
                <a:latin typeface="Arial" panose="020B0604020202020204" pitchFamily="34" charset="0"/>
                <a:cs typeface="Arial" panose="020B0604020202020204" pitchFamily="34" charset="0"/>
              </a:rPr>
              <a:t>“A member of our Tobacco Dependence Team will come and see you shortly to check how</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you’re doing and provide additional support to you.”</a:t>
            </a:r>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RECORD -</a:t>
            </a:r>
            <a:r>
              <a:rPr lang="en-US" dirty="0">
                <a:latin typeface="Arial" panose="020B0604020202020204" pitchFamily="34" charset="0"/>
                <a:cs typeface="Arial" panose="020B0604020202020204" pitchFamily="34" charset="0"/>
              </a:rPr>
              <a:t> Tobacco dependence in the </a:t>
            </a:r>
            <a:r>
              <a:rPr lang="en-US" b="1" dirty="0">
                <a:latin typeface="Arial" panose="020B0604020202020204" pitchFamily="34" charset="0"/>
                <a:cs typeface="Arial" panose="020B0604020202020204" pitchFamily="34" charset="0"/>
              </a:rPr>
              <a:t>admission diagnosis</a:t>
            </a:r>
            <a:r>
              <a:rPr lang="en-US" dirty="0">
                <a:latin typeface="Arial" panose="020B0604020202020204" pitchFamily="34" charset="0"/>
                <a:cs typeface="Arial" panose="020B0604020202020204" pitchFamily="34" charset="0"/>
              </a:rPr>
              <a:t> list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and </a:t>
            </a:r>
            <a:r>
              <a:rPr lang="en-US" b="1" dirty="0">
                <a:latin typeface="Arial" panose="020B0604020202020204" pitchFamily="34" charset="0"/>
                <a:cs typeface="Arial" panose="020B0604020202020204" pitchFamily="34" charset="0"/>
              </a:rPr>
              <a:t>disease management plan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1255228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D935C-C3DD-1F43-B8E7-C2D46356F5BB}"/>
            </a:ext>
          </a:extLst>
        </p:cNvPr>
        <p:cNvGrpSpPr/>
        <p:nvPr/>
      </p:nvGrpSpPr>
      <p:grpSpPr>
        <a:xfrm>
          <a:off x="0" y="0"/>
          <a:ext cx="0" cy="0"/>
          <a:chOff x="0" y="0"/>
          <a:chExt cx="0" cy="0"/>
        </a:xfrm>
      </p:grpSpPr>
      <p:sp>
        <p:nvSpPr>
          <p:cNvPr id="113665" name="Slide Image Placeholder 1">
            <a:extLst>
              <a:ext uri="{FF2B5EF4-FFF2-40B4-BE49-F238E27FC236}">
                <a16:creationId xmlns:a16="http://schemas.microsoft.com/office/drawing/2014/main" id="{A2D55B86-383D-BFA3-A6D8-372BE0CAC2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13666" name="Notes Placeholder 2">
            <a:extLst>
              <a:ext uri="{FF2B5EF4-FFF2-40B4-BE49-F238E27FC236}">
                <a16:creationId xmlns:a16="http://schemas.microsoft.com/office/drawing/2014/main" id="{0AFFE2B0-5A01-9741-D9CC-00B7F22AE8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normAutofit fontScale="77500" lnSpcReduction="20000"/>
          </a:bodyPr>
          <a:lstStyle/>
          <a:p>
            <a:r>
              <a:rPr lang="en-GB" altLang="en-US" dirty="0">
                <a:latin typeface="Arial" panose="020B0604020202020204" pitchFamily="34" charset="0"/>
                <a:ea typeface="ＭＳ Ｐゴシック" charset="-128"/>
                <a:cs typeface="Arial" panose="020B0604020202020204" pitchFamily="34" charset="0"/>
              </a:rPr>
              <a:t>This pathway demonstrates the support and treatment that a patient with a tobacco dependence should receive during their admission to an acute inpatient setting in-line with the LTP and STP</a:t>
            </a:r>
          </a:p>
          <a:p>
            <a:endParaRPr lang="en-GB" altLang="en-US" dirty="0">
              <a:latin typeface="Arial" panose="020B0604020202020204" pitchFamily="34" charset="0"/>
              <a:ea typeface="ＭＳ Ｐゴシック" charset="-128"/>
              <a:cs typeface="Arial" panose="020B0604020202020204" pitchFamily="34" charset="0"/>
            </a:endParaRPr>
          </a:p>
          <a:p>
            <a:pPr>
              <a:lnSpc>
                <a:spcPts val="2600"/>
              </a:lnSpc>
              <a:buNone/>
            </a:pPr>
            <a:r>
              <a:rPr lang="en-US" b="1" dirty="0">
                <a:latin typeface="Arial" panose="020B0604020202020204" pitchFamily="34" charset="0"/>
                <a:cs typeface="Arial" panose="020B0604020202020204" pitchFamily="34" charset="0"/>
              </a:rPr>
              <a:t>Important that services ensure every patient admitted </a:t>
            </a:r>
            <a:br>
              <a:rPr lang="en-US"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to acute, mental health and maternity settings are;</a:t>
            </a:r>
          </a:p>
          <a:p>
            <a:pPr>
              <a:lnSpc>
                <a:spcPts val="2600"/>
              </a:lnSpc>
              <a:buNone/>
            </a:pPr>
            <a:r>
              <a:rPr lang="en-US" dirty="0">
                <a:latin typeface="Arial" panose="020B0604020202020204" pitchFamily="34" charset="0"/>
                <a:cs typeface="Arial" panose="020B0604020202020204" pitchFamily="34" charset="0"/>
              </a:rPr>
              <a:t>1.	Screened for smoking status</a:t>
            </a:r>
          </a:p>
          <a:p>
            <a:pPr>
              <a:lnSpc>
                <a:spcPts val="2600"/>
              </a:lnSpc>
              <a:buNone/>
            </a:pPr>
            <a:r>
              <a:rPr lang="en-US" dirty="0">
                <a:latin typeface="Arial" panose="020B0604020202020204" pitchFamily="34" charset="0"/>
                <a:cs typeface="Arial" panose="020B0604020202020204" pitchFamily="34" charset="0"/>
              </a:rPr>
              <a:t>2.	Opt-out referral to tobacco dependence adviser</a:t>
            </a:r>
          </a:p>
          <a:p>
            <a:pPr>
              <a:lnSpc>
                <a:spcPts val="2600"/>
              </a:lnSpc>
              <a:buNone/>
            </a:pPr>
            <a:r>
              <a:rPr lang="en-US" dirty="0">
                <a:latin typeface="Arial" panose="020B0604020202020204" pitchFamily="34" charset="0"/>
                <a:cs typeface="Arial" panose="020B0604020202020204" pitchFamily="34" charset="0"/>
              </a:rPr>
              <a:t>3.	Provided tailored behavioural support and pharmacotherapy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as soon as possible</a:t>
            </a:r>
          </a:p>
          <a:p>
            <a:pPr>
              <a:lnSpc>
                <a:spcPts val="2600"/>
              </a:lnSpc>
              <a:buNone/>
            </a:pPr>
            <a:r>
              <a:rPr lang="en-US" dirty="0">
                <a:latin typeface="Arial" panose="020B0604020202020204" pitchFamily="34" charset="0"/>
                <a:cs typeface="Arial" panose="020B0604020202020204" pitchFamily="34" charset="0"/>
              </a:rPr>
              <a:t>4.	Provided with a discharge package including transfer of care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to continued support</a:t>
            </a:r>
          </a:p>
          <a:p>
            <a:pPr>
              <a:lnSpc>
                <a:spcPts val="2600"/>
              </a:lnSpc>
              <a:buNone/>
            </a:pPr>
            <a:r>
              <a:rPr lang="en-US" b="1" dirty="0">
                <a:latin typeface="Arial" panose="020B0604020202020204" pitchFamily="34" charset="0"/>
                <a:cs typeface="Arial" panose="020B0604020202020204" pitchFamily="34" charset="0"/>
              </a:rPr>
              <a:t>This must be embedded and sustained across all settings to achieve the long-term health improvements set out by NHSE</a:t>
            </a:r>
          </a:p>
          <a:p>
            <a:endParaRPr lang="en-GB" altLang="en-US" dirty="0">
              <a:ea typeface="ＭＳ Ｐゴシック" charset="-128"/>
            </a:endParaRPr>
          </a:p>
        </p:txBody>
      </p:sp>
      <p:sp>
        <p:nvSpPr>
          <p:cNvPr id="113667" name="Slide Number Placeholder 3">
            <a:extLst>
              <a:ext uri="{FF2B5EF4-FFF2-40B4-BE49-F238E27FC236}">
                <a16:creationId xmlns:a16="http://schemas.microsoft.com/office/drawing/2014/main" id="{2768D676-9E1D-9956-9025-A84E1D1D26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fld id="{886461A9-EF81-9D41-8C3F-90B9C3345D25}" type="slidenum">
              <a:rPr lang="en-GB" altLang="en-US"/>
              <a:pPr/>
              <a:t>18</a:t>
            </a:fld>
            <a:endParaRPr lang="en-GB" altLang="en-US"/>
          </a:p>
        </p:txBody>
      </p:sp>
    </p:spTree>
    <p:extLst>
      <p:ext uri="{BB962C8B-B14F-4D97-AF65-F5344CB8AC3E}">
        <p14:creationId xmlns:p14="http://schemas.microsoft.com/office/powerpoint/2010/main" val="20108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[read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973510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Why is it important that we treat important that we treat tobacco use in the acute inpatient setting?</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Here is what we know...</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[Read points from slide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792279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4046242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[Read aloud]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know that if a patient smokes, t</a:t>
            </a:r>
            <a:r>
              <a:rPr lang="en-US" sz="1200"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rPr>
              <a:t>reating tobacco dependence ​is the </a:t>
            </a:r>
            <a:r>
              <a:rPr lang="en-US" sz="1200" b="1" u="sng"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rPr>
              <a:t>single</a:t>
            </a:r>
            <a:r>
              <a:rPr lang="en-US" sz="1200"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rPr>
              <a:t> most important ​preventive intervention that can be provided to that patient. </a:t>
            </a:r>
            <a:endParaRPr lang="en-US" sz="1200" i="0" u="none" strike="noStrike" baseline="0" dirty="0">
              <a:solidFill>
                <a:schemeClr val="bg2"/>
              </a:solidFill>
              <a:effectLst>
                <a:outerShdw blurRad="254000" dist="63500" dir="5400000" algn="ctr" rotWithShape="0">
                  <a:srgbClr val="000000">
                    <a:alpha val="25000"/>
                  </a:srgbClr>
                </a:outerShdw>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3159652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Smoking affects every organ in the body.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Smoking is a leading cause of heart disease, lung disease and at least 16 types of cancer.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Beyond the better known smoking related illness, smoking also affects every part of the body causing many long term, often debilitating, conditions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1523757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latin typeface="Arial" panose="020B0604020202020204" pitchFamily="34" charset="0"/>
                <a:cs typeface="Arial" panose="020B0604020202020204" pitchFamily="34" charset="0"/>
              </a:rPr>
              <a:t>We also know there is no safe level of tobacco use.</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Even light smoking (1-4 cigarettes per day) has substantial health risks. </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Light and intermittent smoking carry nearly </a:t>
            </a:r>
            <a:r>
              <a:rPr lang="en-US" b="1" dirty="0">
                <a:latin typeface="Arial" panose="020B0604020202020204" pitchFamily="34" charset="0"/>
                <a:cs typeface="Arial" panose="020B0604020202020204" pitchFamily="34" charset="0"/>
              </a:rPr>
              <a:t>the same risk</a:t>
            </a:r>
            <a:r>
              <a:rPr lang="en-US" dirty="0">
                <a:latin typeface="Arial" panose="020B0604020202020204" pitchFamily="34" charset="0"/>
                <a:cs typeface="Arial" panose="020B0604020202020204" pitchFamily="34" charset="0"/>
              </a:rPr>
              <a:t> for cardiovascular disease as daily smoking</a:t>
            </a:r>
          </a:p>
          <a:p>
            <a:endParaRPr lang="en-US"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 word on the health risks of smokeless tobacco (chewing tobacco, snuff, bidi, hookah, shisha):</a:t>
            </a:r>
            <a:endParaRPr lang="en-CA"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a:t>
            </a:r>
            <a:r>
              <a:rPr lang="en-CA" dirty="0">
                <a:latin typeface="Arial" panose="020B0604020202020204" pitchFamily="34" charset="0"/>
                <a:cs typeface="Arial" panose="020B0604020202020204" pitchFamily="34" charset="0"/>
              </a:rPr>
              <a:t>hewing tobacco is used by a proportion of people with SMI and is popular with many people from south Asian communities. Some individuals may perceive smokeless tobacco as a safe alternative to smoking. While there is no combustion with smokeless tobacco there are established health risks, in particular increased risk of throat, mouth and oesophageal cancer. </a:t>
            </a:r>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Like cigarettes, bidi (thin cigarettes of tobacco wrapped in brown tendu leaf) or shisha (also known as a waterpipe or hookah) contain cancer-causing chemicals and toxic gases such as carbon monoxide. A 2016 analysis of several studies suggested that during one session on a waterpipe a person can take in up to:</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latin typeface="Arial" panose="020B0604020202020204" pitchFamily="34" charset="0"/>
                <a:cs typeface="Arial" panose="020B0604020202020204" pitchFamily="34" charset="0"/>
              </a:rPr>
              <a:t>the same amount of tar as if they had smoked 25 cigarettes</a:t>
            </a:r>
          </a:p>
          <a:p>
            <a:pPr marL="171450" indent="-171450">
              <a:buFont typeface="Arial" panose="020B0604020202020204" pitchFamily="34" charset="0"/>
              <a:buChar char="•"/>
            </a:pPr>
            <a:r>
              <a:rPr lang="en-CA" dirty="0">
                <a:latin typeface="Arial" panose="020B0604020202020204" pitchFamily="34" charset="0"/>
                <a:cs typeface="Arial" panose="020B0604020202020204" pitchFamily="34" charset="0"/>
              </a:rPr>
              <a:t>the same amount of carbon monoxide as if they had smoked 11 cigarettes</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latin typeface="Arial" panose="020B0604020202020204" pitchFamily="34" charset="0"/>
                <a:cs typeface="Arial" panose="020B0604020202020204" pitchFamily="34" charset="0"/>
              </a:rPr>
              <a:t>the same amount of nicotine as if they had smoked 2 cigarettes</a:t>
            </a:r>
            <a:endParaRPr lang="en-US"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Importantly, the same tobacco dependence support offered to cigarette smokers will be effective with those patients who use smokeless tobacco products, i.e., behavioural support and stop smoking medications or aids.  </a:t>
            </a:r>
            <a:endParaRPr lang="en-US" dirty="0">
              <a:latin typeface="Arial" panose="020B0604020202020204" pitchFamily="34" charset="0"/>
              <a:cs typeface="Arial" panose="020B0604020202020204" pitchFamily="34" charset="0"/>
            </a:endParaRPr>
          </a:p>
          <a:p>
            <a:endParaRPr lang="en-CA" dirty="0"/>
          </a:p>
          <a:p>
            <a:r>
              <a:rPr lang="en-GB" b="1" dirty="0"/>
              <a:t>Sources:</a:t>
            </a:r>
            <a:endParaRPr lang="en-CA" dirty="0"/>
          </a:p>
          <a:p>
            <a:r>
              <a:rPr lang="en-US" dirty="0"/>
              <a:t>NHS England. </a:t>
            </a:r>
            <a:r>
              <a:rPr lang="en-GB" dirty="0"/>
              <a:t>Paan, bidi and shisha</a:t>
            </a:r>
            <a:r>
              <a:rPr lang="en-US" dirty="0"/>
              <a:t>. Accessed Feb 2024. </a:t>
            </a:r>
            <a:endParaRPr lang="en-CA" dirty="0"/>
          </a:p>
          <a:p>
            <a:r>
              <a:rPr lang="en-US" dirty="0">
                <a:hlinkClick r:id="rId3">
                  <a:extLst>
                    <a:ext uri="{A12FA001-AC4F-418D-AE19-62706E023703}">
                      <ahyp:hlinkClr xmlns:ahyp="http://schemas.microsoft.com/office/drawing/2018/hyperlinkcolor" val="tx"/>
                    </a:ext>
                  </a:extLst>
                </a:hlinkClick>
              </a:rPr>
              <a:t>https://www.nhs.uk/live-well/quit-smoking/paan-bidi-and-shisha-risks/#:~:text=Cigarettes%2C%20bidi%20and%20shisha&amp;text=Like%20cigarette%20smoke%2C%20waterpipe%20smoke,they%20had%20smoked%2025%20cigarettes</a:t>
            </a:r>
            <a:r>
              <a:rPr lang="en-US" dirty="0"/>
              <a:t>  </a:t>
            </a:r>
            <a:endParaRPr lang="en-CA"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936325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74E28-46AF-04B4-8BB0-BC2595FA71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0B4604-8E75-8FA5-B07E-EE5A9059C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D3621-D07B-A5E2-EDEA-CA8CB976F72C}"/>
              </a:ext>
            </a:extLst>
          </p:cNvPr>
          <p:cNvSpPr>
            <a:spLocks noGrp="1"/>
          </p:cNvSpPr>
          <p:nvPr>
            <p:ph type="body" idx="1"/>
          </p:nvPr>
        </p:nvSpPr>
        <p:spPr/>
        <p:txBody>
          <a:bodyPr>
            <a:normAutofit fontScale="70000" lnSpcReduction="20000"/>
          </a:bodyPr>
          <a:lstStyle/>
          <a:p>
            <a:pPr>
              <a:lnSpc>
                <a:spcPts val="2500"/>
              </a:lnSpc>
              <a:spcBef>
                <a:spcPts val="500"/>
              </a:spcBef>
              <a:spcAft>
                <a:spcPts val="1000"/>
              </a:spcAft>
            </a:pPr>
            <a:r>
              <a:rPr lang="en-US" b="1" dirty="0">
                <a:latin typeface="Arial" panose="020B0604020202020204" pitchFamily="34" charset="0"/>
                <a:cs typeface="Arial" panose="020B0604020202020204" pitchFamily="34" charset="0"/>
              </a:rPr>
              <a:t>Stopping smoking is the best thing any patient can do to improve  their recovery and future health.</a:t>
            </a:r>
          </a:p>
          <a:p>
            <a:pPr>
              <a:lnSpc>
                <a:spcPts val="2500"/>
              </a:lnSpc>
              <a:spcBef>
                <a:spcPts val="500"/>
              </a:spcBef>
              <a:spcAft>
                <a:spcPts val="1000"/>
              </a:spcAft>
            </a:pPr>
            <a:endParaRPr lang="en-US" b="1" dirty="0">
              <a:latin typeface="Arial" panose="020B0604020202020204" pitchFamily="34" charset="0"/>
              <a:cs typeface="Arial" panose="020B0604020202020204" pitchFamily="34" charset="0"/>
            </a:endParaRPr>
          </a:p>
          <a:p>
            <a:pPr>
              <a:lnSpc>
                <a:spcPts val="2500"/>
              </a:lnSpc>
              <a:spcBef>
                <a:spcPts val="500"/>
              </a:spcBef>
              <a:spcAft>
                <a:spcPts val="1000"/>
              </a:spcAft>
            </a:pPr>
            <a:r>
              <a:rPr lang="en-US" b="1" dirty="0">
                <a:latin typeface="Arial" panose="020B0604020202020204" pitchFamily="34" charset="0"/>
                <a:cs typeface="Arial" panose="020B0604020202020204" pitchFamily="34" charset="0"/>
              </a:rPr>
              <a:t>Stopping smoking: </a:t>
            </a:r>
            <a:endParaRPr lang="en-US" dirty="0">
              <a:latin typeface="Arial" panose="020B0604020202020204" pitchFamily="34" charset="0"/>
              <a:cs typeface="Arial" panose="020B0604020202020204" pitchFamily="34" charset="0"/>
            </a:endParaRP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Reduces lung, heart related complications</a:t>
            </a:r>
          </a:p>
          <a:p>
            <a:pPr marL="171450" indent="-171450">
              <a:buFont typeface="Arial"/>
              <a:buChar char="•"/>
            </a:pPr>
            <a:r>
              <a:rPr lang="en-US" dirty="0">
                <a:latin typeface="Arial" panose="020B0604020202020204" pitchFamily="34" charset="0"/>
                <a:cs typeface="Arial" panose="020B0604020202020204" pitchFamily="34" charset="0"/>
              </a:rPr>
              <a:t>A 41% reduction in post operative complications. </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Improved wound healing time and reduced infection</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Reduced length of stay in hospital </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Improved treatment response</a:t>
            </a:r>
          </a:p>
          <a:p>
            <a:pPr marL="171450" indent="-171450">
              <a:lnSpc>
                <a:spcPts val="2500"/>
              </a:lnSpc>
              <a:spcBef>
                <a:spcPts val="500"/>
              </a:spcBef>
              <a:spcAft>
                <a:spcPts val="300"/>
              </a:spcAft>
              <a:buFont typeface="Arial"/>
              <a:buChar char="•"/>
            </a:pPr>
            <a:r>
              <a:rPr lang="en-US" dirty="0">
                <a:latin typeface="Arial" panose="020B0604020202020204" pitchFamily="34" charset="0"/>
                <a:cs typeface="Arial" panose="020B0604020202020204" pitchFamily="34" charset="0"/>
              </a:rPr>
              <a:t>Reduced risk of readmission within 30 days and 1 year </a:t>
            </a:r>
          </a:p>
          <a:p>
            <a:endParaRPr lang="en-US" dirty="0">
              <a:latin typeface="Century Gothic"/>
            </a:endParaRPr>
          </a:p>
          <a:p>
            <a:endParaRPr lang="en-US" dirty="0"/>
          </a:p>
        </p:txBody>
      </p:sp>
      <p:sp>
        <p:nvSpPr>
          <p:cNvPr id="4" name="Slide Number Placeholder 3">
            <a:extLst>
              <a:ext uri="{FF2B5EF4-FFF2-40B4-BE49-F238E27FC236}">
                <a16:creationId xmlns:a16="http://schemas.microsoft.com/office/drawing/2014/main" id="{D34CA683-2998-95F5-6F2B-B806A91CD8C6}"/>
              </a:ext>
            </a:extLst>
          </p:cNvPr>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408682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[Animated slide]</a:t>
            </a:r>
            <a:r>
              <a:rPr lang="en-GB" sz="1200" b="0" i="0" dirty="0">
                <a:solidFill>
                  <a:srgbClr val="444444"/>
                </a:solidFill>
                <a:effectLst/>
                <a:latin typeface="Arial" panose="020B0604020202020204" pitchFamily="34" charset="0"/>
                <a:cs typeface="Arial" panose="020B0604020202020204" pitchFamily="34" charset="0"/>
              </a:rPr>
              <a:t>​</a:t>
            </a:r>
          </a:p>
          <a:p>
            <a:pPr algn="l" rtl="0" fontAlgn="base"/>
            <a:r>
              <a:rPr lang="en-GB" sz="1200" b="0" i="0" dirty="0">
                <a:solidFill>
                  <a:srgbClr val="444444"/>
                </a:solidFill>
                <a:effectLst/>
                <a:latin typeface="Arial" panose="020B0604020202020204" pitchFamily="34" charset="0"/>
                <a:cs typeface="Arial" panose="020B0604020202020204" pitchFamily="34" charset="0"/>
              </a:rPr>
              <a:t>​</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The benefits of stopping are immediate. </a:t>
            </a:r>
            <a:r>
              <a:rPr lang="en-GB" sz="1200" b="1" i="0" u="none" strike="noStrike" dirty="0">
                <a:solidFill>
                  <a:srgbClr val="10253F"/>
                </a:solidFill>
                <a:effectLst/>
                <a:latin typeface="Arial" panose="020B0604020202020204" pitchFamily="34" charset="0"/>
                <a:cs typeface="Arial" panose="020B0604020202020204" pitchFamily="34" charset="0"/>
              </a:rPr>
              <a:t>This slides shows the improvements in health over time when you quit smoking. </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r>
              <a:rPr lang="en-GB" sz="1200" b="0" i="0" dirty="0">
                <a:solidFill>
                  <a:srgbClr val="444444"/>
                </a:solidFill>
                <a:effectLst/>
                <a:latin typeface="Arial" panose="020B0604020202020204" pitchFamily="34" charset="0"/>
                <a:cs typeface="Arial" panose="020B0604020202020204" pitchFamily="34" charset="0"/>
              </a:rPr>
              <a:t>​</a:t>
            </a:r>
          </a:p>
          <a:p>
            <a:pPr algn="l" rtl="0" fontAlgn="base"/>
            <a:r>
              <a:rPr lang="en-GB" sz="1200" b="1" i="0" u="none" strike="noStrike" dirty="0">
                <a:solidFill>
                  <a:srgbClr val="10253F"/>
                </a:solidFill>
                <a:effectLst/>
                <a:latin typeface="Arial" panose="020B0604020202020204" pitchFamily="34" charset="0"/>
                <a:cs typeface="Arial" panose="020B0604020202020204" pitchFamily="34" charset="0"/>
              </a:rPr>
              <a:t>Review information on slide. </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CO levels reduce almost immediately. </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Within a few days, breathing and lung function significantly improves</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Between 2-12 weeks, circulation improves</a:t>
            </a:r>
            <a:r>
              <a:rPr lang="en-GB"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After 6 weeks, mental health starts to improve</a:t>
            </a:r>
            <a:r>
              <a:rPr lang="en-GB"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Between 2-9 months, coughing and wheezing is reduced </a:t>
            </a:r>
            <a:r>
              <a:rPr lang="en-GB"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After one year, risk of heart attack reduces by half</a:t>
            </a:r>
            <a:r>
              <a:rPr lang="en-GB"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After one year, distress, anxiety and depressive symptoms are significantly improved</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After 10 years, risk of lung cancer reduce to half that of someone who has never smoked</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10253F"/>
                </a:solidFill>
                <a:effectLst/>
                <a:latin typeface="Arial" panose="020B0604020202020204" pitchFamily="34" charset="0"/>
                <a:cs typeface="Arial" panose="020B0604020202020204" pitchFamily="34" charset="0"/>
              </a:rPr>
              <a:t>After 15 years, risk of heart disease is that of someone who has never smoked</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r>
              <a:rPr lang="en-US" sz="1200" b="0" i="0" dirty="0">
                <a:solidFill>
                  <a:srgbClr val="444444"/>
                </a:solidFill>
                <a:effectLst/>
                <a:latin typeface="Arial" panose="020B0604020202020204" pitchFamily="34" charset="0"/>
                <a:cs typeface="Arial" panose="020B0604020202020204" pitchFamily="34" charset="0"/>
              </a:rPr>
              <a:t>​</a:t>
            </a:r>
          </a:p>
          <a:p>
            <a:pPr algn="l" rtl="0" fontAlgn="base"/>
            <a:r>
              <a:rPr lang="en-US" sz="1200" b="1" i="0" u="none" strike="noStrike" dirty="0">
                <a:solidFill>
                  <a:srgbClr val="10253F"/>
                </a:solidFill>
                <a:effectLst/>
                <a:latin typeface="Arial" panose="020B0604020202020204" pitchFamily="34" charset="0"/>
                <a:cs typeface="Arial" panose="020B0604020202020204" pitchFamily="34" charset="0"/>
              </a:rPr>
              <a:t>Importantly, mental health starts to improve at around 6 weeks. Distress is significantly reduced among people with SMI at one year. </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r>
              <a:rPr lang="en-US" sz="1200" b="0" i="0" dirty="0">
                <a:solidFill>
                  <a:srgbClr val="444444"/>
                </a:solidFill>
                <a:effectLst/>
                <a:latin typeface="Arial" panose="020B0604020202020204" pitchFamily="34" charset="0"/>
                <a:cs typeface="Arial" panose="020B0604020202020204" pitchFamily="34" charset="0"/>
              </a:rPr>
              <a:t>​</a:t>
            </a:r>
          </a:p>
          <a:p>
            <a:pPr algn="l" rtl="0" fontAlgn="base"/>
            <a:r>
              <a:rPr lang="en-US" sz="1200" b="1" i="0" u="none" strike="noStrike" dirty="0">
                <a:solidFill>
                  <a:srgbClr val="10253F"/>
                </a:solidFill>
                <a:effectLst/>
                <a:latin typeface="Arial" panose="020B0604020202020204" pitchFamily="34" charset="0"/>
                <a:cs typeface="Arial" panose="020B0604020202020204" pitchFamily="34" charset="0"/>
              </a:rPr>
              <a:t>The greatest benefits for those who quit when they are young. People stopping before 35 can expect to have a normal life expectancy. stopping smoking has substantial benefits at any age. </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r>
              <a:rPr lang="en-US" sz="1200" b="0" i="0" dirty="0">
                <a:solidFill>
                  <a:srgbClr val="444444"/>
                </a:solidFill>
                <a:effectLst/>
                <a:latin typeface="Arial" panose="020B0604020202020204" pitchFamily="34" charset="0"/>
                <a:cs typeface="Arial" panose="020B0604020202020204" pitchFamily="34" charset="0"/>
              </a:rPr>
              <a:t>​</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Sources: </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00000"/>
                </a:solidFill>
                <a:effectLst/>
                <a:latin typeface="Arial" panose="020B0604020202020204" pitchFamily="34" charset="0"/>
                <a:cs typeface="Arial" panose="020B0604020202020204" pitchFamily="34" charset="0"/>
              </a:rPr>
              <a:t>PHE Health matters: tobacco standard </a:t>
            </a:r>
            <a:r>
              <a:rPr lang="en-GB" sz="1200" b="0" i="0" u="none" strike="noStrike" dirty="0" err="1">
                <a:solidFill>
                  <a:srgbClr val="000000"/>
                </a:solidFill>
                <a:effectLst/>
                <a:latin typeface="Arial" panose="020B0604020202020204" pitchFamily="34" charset="0"/>
                <a:cs typeface="Arial" panose="020B0604020202020204" pitchFamily="34" charset="0"/>
              </a:rPr>
              <a:t>packs.Published</a:t>
            </a:r>
            <a:r>
              <a:rPr lang="en-GB" sz="1200" b="0" i="0" u="none" strike="noStrike" dirty="0">
                <a:solidFill>
                  <a:srgbClr val="000000"/>
                </a:solidFill>
                <a:effectLst/>
                <a:latin typeface="Arial" panose="020B0604020202020204" pitchFamily="34" charset="0"/>
                <a:cs typeface="Arial" panose="020B0604020202020204" pitchFamily="34" charset="0"/>
              </a:rPr>
              <a:t> 15 September 2016</a:t>
            </a:r>
            <a:r>
              <a:rPr lang="en-GB"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Taylor GMJ, </a:t>
            </a:r>
            <a:r>
              <a:rPr lang="en-CA" sz="1200" b="0" i="0" u="none" strike="noStrike" dirty="0" err="1">
                <a:solidFill>
                  <a:srgbClr val="000000"/>
                </a:solidFill>
                <a:effectLst/>
                <a:latin typeface="Arial" panose="020B0604020202020204" pitchFamily="34" charset="0"/>
                <a:cs typeface="Arial" panose="020B0604020202020204" pitchFamily="34" charset="0"/>
              </a:rPr>
              <a:t>Lindson</a:t>
            </a:r>
            <a:r>
              <a:rPr lang="en-CA" sz="1200" b="0" i="0" u="none" strike="noStrike" dirty="0">
                <a:solidFill>
                  <a:srgbClr val="000000"/>
                </a:solidFill>
                <a:effectLst/>
                <a:latin typeface="Arial" panose="020B0604020202020204" pitchFamily="34" charset="0"/>
                <a:cs typeface="Arial" panose="020B0604020202020204" pitchFamily="34" charset="0"/>
              </a:rPr>
              <a:t> N, Farley A, et al. Smoking cessation for improving mental health. Cochrane Database of Systematic Reviews 2021, Issue 3. Art. No.: CD013522. </a:t>
            </a:r>
            <a:r>
              <a:rPr lang="en-US" sz="1200" b="0" i="0" dirty="0">
                <a:solidFill>
                  <a:srgbClr val="444444"/>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CA" sz="1200" b="0" i="0" u="none" strike="noStrike" dirty="0">
                <a:solidFill>
                  <a:srgbClr val="000000"/>
                </a:solidFill>
                <a:effectLst/>
                <a:latin typeface="Arial" panose="020B0604020202020204" pitchFamily="34" charset="0"/>
                <a:cs typeface="Arial" panose="020B0604020202020204" pitchFamily="34" charset="0"/>
              </a:rPr>
              <a:t>Kock L, Brown J, Cox S et. Al. Association of psychological distress with smoking cessation, duration of abstinence from smoking, and use of non-combustible nicotine-containing products: A cross-sectional population survey in Great Britain. 2023 https://</a:t>
            </a:r>
            <a:r>
              <a:rPr lang="en-CA" sz="1200" b="0" i="0" u="none" strike="noStrike" dirty="0" err="1">
                <a:solidFill>
                  <a:srgbClr val="000000"/>
                </a:solidFill>
                <a:effectLst/>
                <a:latin typeface="Arial" panose="020B0604020202020204" pitchFamily="34" charset="0"/>
                <a:cs typeface="Arial" panose="020B0604020202020204" pitchFamily="34" charset="0"/>
              </a:rPr>
              <a:t>www.sciencedirect.com</a:t>
            </a:r>
            <a:r>
              <a:rPr lang="en-CA" sz="1200" b="0" i="0" u="none" strike="noStrike" dirty="0">
                <a:solidFill>
                  <a:srgbClr val="000000"/>
                </a:solidFill>
                <a:effectLst/>
                <a:latin typeface="Arial" panose="020B0604020202020204" pitchFamily="34" charset="0"/>
                <a:cs typeface="Arial" panose="020B0604020202020204" pitchFamily="34" charset="0"/>
              </a:rPr>
              <a:t>/science/article/</a:t>
            </a:r>
            <a:r>
              <a:rPr lang="en-CA" sz="1200" b="0" i="0" u="none" strike="noStrike" dirty="0" err="1">
                <a:solidFill>
                  <a:srgbClr val="000000"/>
                </a:solidFill>
                <a:effectLst/>
                <a:latin typeface="Arial" panose="020B0604020202020204" pitchFamily="34" charset="0"/>
                <a:cs typeface="Arial" panose="020B0604020202020204" pitchFamily="34" charset="0"/>
              </a:rPr>
              <a:t>pii</a:t>
            </a:r>
            <a:r>
              <a:rPr lang="en-CA" sz="1200" b="0" i="0" u="none" strike="noStrike" dirty="0">
                <a:solidFill>
                  <a:srgbClr val="000000"/>
                </a:solidFill>
                <a:effectLst/>
                <a:latin typeface="Arial" panose="020B0604020202020204" pitchFamily="34" charset="0"/>
                <a:cs typeface="Arial" panose="020B0604020202020204" pitchFamily="34" charset="0"/>
              </a:rPr>
              <a:t>/</a:t>
            </a:r>
            <a:r>
              <a:rPr lang="en-CA" sz="1200" b="0" i="0" dirty="0">
                <a:solidFill>
                  <a:srgbClr val="444444"/>
                </a:solidFill>
                <a:effectLst/>
                <a:latin typeface="Arial" panose="020B0604020202020204" pitchFamily="34" charset="0"/>
                <a:cs typeface="Arial" panose="020B0604020202020204" pitchFamily="34" charset="0"/>
              </a:rPr>
              <a:t>​</a:t>
            </a:r>
          </a:p>
          <a:p>
            <a:pPr algn="l" rtl="0" fontAlgn="base"/>
            <a:r>
              <a:rPr lang="en-US" sz="1200" b="0" i="0" dirty="0">
                <a:solidFill>
                  <a:srgbClr val="444444"/>
                </a:solidFill>
                <a:effectLst/>
                <a:latin typeface="Arial" panose="020B0604020202020204" pitchFamily="34" charset="0"/>
                <a:cs typeface="Arial" panose="020B0604020202020204" pitchFamily="34" charset="0"/>
              </a:rPr>
              <a:t>​</a:t>
            </a:r>
          </a:p>
          <a:p>
            <a:pPr>
              <a:spcBef>
                <a:spcPts val="1000"/>
              </a:spcBef>
              <a:buClr>
                <a:srgbClr val="000000"/>
              </a:buClr>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3227453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701C6-929E-AD3E-067D-2AB6D34C81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6EB311-3A86-D211-B9E2-B883B304EE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47A5FE-C28C-66F7-FD4B-5CBDB8B78549}"/>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Addressing tobacco use saves lives, improves health care outcomes and has large direct saving to the health care system.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slide show the impact after 1 year of fully established delivery of tobacco dependence services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really does work – health outcomes are improved, savings are made </a:t>
            </a:r>
          </a:p>
        </p:txBody>
      </p:sp>
      <p:sp>
        <p:nvSpPr>
          <p:cNvPr id="4" name="Slide Number Placeholder 3">
            <a:extLst>
              <a:ext uri="{FF2B5EF4-FFF2-40B4-BE49-F238E27FC236}">
                <a16:creationId xmlns:a16="http://schemas.microsoft.com/office/drawing/2014/main" id="{A1CA1108-79F8-8239-8727-D3BD4760C072}"/>
              </a:ext>
            </a:extLst>
          </p:cNvPr>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847257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rtl="0" fontAlgn="base"/>
            <a:r>
              <a:rPr lang="en-US" b="0" i="0" u="none" strike="noStrike" dirty="0">
                <a:solidFill>
                  <a:srgbClr val="000000"/>
                </a:solidFill>
                <a:effectLst/>
                <a:latin typeface="Arial" panose="020B0604020202020204" pitchFamily="34" charset="0"/>
              </a:rPr>
              <a:t>Unfortunately, many of us will have been affected by the consequences of smoking, either personally or through a friend or relative.</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Although it might appear as if some people who smokers ‘get away with it’, all </a:t>
            </a:r>
            <a:r>
              <a:rPr lang="en-GB" b="0" i="0" u="none" strike="noStrike">
                <a:solidFill>
                  <a:srgbClr val="000000"/>
                </a:solidFill>
                <a:effectLst/>
                <a:latin typeface="Arial" panose="020B0604020202020204" pitchFamily="34" charset="0"/>
              </a:rPr>
              <a:t>people who smoke </a:t>
            </a:r>
            <a:r>
              <a:rPr lang="en-GB" b="0" i="0" u="none" strike="noStrike" dirty="0">
                <a:solidFill>
                  <a:srgbClr val="000000"/>
                </a:solidFill>
                <a:effectLst/>
                <a:latin typeface="Arial" panose="020B0604020202020204" pitchFamily="34" charset="0"/>
              </a:rPr>
              <a:t>suffer from the morbidity associated with smoking.</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dirty="0">
                <a:solidFill>
                  <a:srgbClr val="808080"/>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For many stopping smoking can be difficult, but for most people stopping smoking is the most powerful thing they can do to improve their health and it is never too late to quit. Stopping smoking at any age will lead to improvements in physical and mental health.</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dirty="0">
                <a:solidFill>
                  <a:srgbClr val="808080"/>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Moreover, there are other benefits like saving money, being free of addiction, looking and feeling better.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1" i="0" dirty="0">
              <a:solidFill>
                <a:srgbClr val="808080"/>
              </a:solidFill>
              <a:effectLst/>
              <a:latin typeface="Arial" panose="020B0604020202020204" pitchFamily="34" charset="0"/>
              <a:cs typeface="Arial" panose="020B0604020202020204" pitchFamily="34" charset="0"/>
            </a:endParaRPr>
          </a:p>
          <a:p>
            <a:pPr algn="l" rtl="0" fontAlgn="base"/>
            <a:r>
              <a:rPr lang="en-US" altLang="en-US" b="1" dirty="0">
                <a:latin typeface="Arial" panose="020B0604020202020204" pitchFamily="34" charset="0"/>
                <a:cs typeface="Arial" panose="020B0604020202020204" pitchFamily="34" charset="0"/>
              </a:rPr>
              <a:t>For many tobacco dependence treatment is a life-saving intervention.</a:t>
            </a:r>
          </a:p>
          <a:p>
            <a:endParaRPr lang="en-US" altLang="en-US" b="1" dirty="0">
              <a:latin typeface="Arial" panose="020B0604020202020204" pitchFamily="34" charset="0"/>
              <a:cs typeface="Arial" panose="020B0604020202020204" pitchFamily="34" charset="0"/>
            </a:endParaRPr>
          </a:p>
          <a:p>
            <a:pPr algn="l" rtl="0" fontAlgn="base"/>
            <a:r>
              <a:rPr lang="en-CA" b="1" i="0" u="none" strike="noStrike" dirty="0">
                <a:solidFill>
                  <a:srgbClr val="000000"/>
                </a:solidFill>
                <a:effectLst/>
                <a:latin typeface="Arial" panose="020B0604020202020204" pitchFamily="34" charset="0"/>
              </a:rPr>
              <a:t>Sources: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rPr>
              <a:t>Doll R, Peto R,  Boreham J, Sutherland I. Mortality in relation to smoking: 50 years' observations on male British doctors. https://pubmed.ncbi.nlm.nih.gov/15213107/ </a:t>
            </a:r>
            <a:endParaRPr lang="en-CA"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13394958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32277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65862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329705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374380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1">
                <a:solidFill>
                  <a:srgbClr val="0070C0"/>
                </a:solidFill>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2" name="TextBox 1">
            <a:extLst>
              <a:ext uri="{FF2B5EF4-FFF2-40B4-BE49-F238E27FC236}">
                <a16:creationId xmlns:a16="http://schemas.microsoft.com/office/drawing/2014/main" id="{D3E3E3AE-07EC-F3C0-6E54-F37063E34EA2}"/>
              </a:ext>
            </a:extLst>
          </p:cNvPr>
          <p:cNvSpPr txBox="1"/>
          <p:nvPr userDrawn="1"/>
        </p:nvSpPr>
        <p:spPr bwMode="auto">
          <a:xfrm>
            <a:off x="-446567" y="248801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78" r:id="rId15"/>
    <p:sldLayoutId id="2147483682" r:id="rId16"/>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467935140"/>
      </p:ext>
    </p:extLst>
  </p:cSld>
  <p:clrMap bg1="lt1" tx1="dk1" bg2="lt2" tx2="dk2" accent1="accent1" accent2="accent2" accent3="accent3" accent4="accent4" accent5="accent5" accent6="accent6" hlink="hlink" folHlink="folHlink"/>
  <p:sldLayoutIdLst>
    <p:sldLayoutId id="2147483684"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134531564"/>
      </p:ext>
    </p:extLst>
  </p:cSld>
  <p:clrMap bg1="lt1" tx1="dk1" bg2="lt2" tx2="dk2" accent1="accent1" accent2="accent2" accent3="accent3" accent4="accent4" accent5="accent5" accent6="accent6" hlink="hlink" folHlink="folHlink"/>
  <p:sldLayoutIdLst>
    <p:sldLayoutId id="2147483686"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34.sv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7.sv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5.jpeg"/><Relationship Id="rId7"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E0B4EBFD-61FE-F4CA-247A-D4E985DD3725}"/>
              </a:ext>
            </a:extLst>
          </p:cNvPr>
          <p:cNvSpPr>
            <a:spLocks noGrp="1"/>
          </p:cNvSpPr>
          <p:nvPr>
            <p:ph type="subTitle" idx="1"/>
          </p:nvPr>
        </p:nvSpPr>
        <p:spPr/>
        <p:txBody>
          <a:bodyPr/>
          <a:lstStyle/>
          <a:p>
            <a:r>
              <a:rPr lang="en-US" dirty="0"/>
              <a:t>Treating tobacco dependence </a:t>
            </a:r>
            <a:br>
              <a:rPr lang="en-US" dirty="0"/>
            </a:br>
            <a:r>
              <a:rPr lang="en-US" dirty="0"/>
              <a:t>in the inpatient setting</a:t>
            </a:r>
          </a:p>
          <a:p>
            <a:endParaRPr lang="en-GB" dirty="0"/>
          </a:p>
        </p:txBody>
      </p:sp>
    </p:spTree>
    <p:extLst>
      <p:ext uri="{BB962C8B-B14F-4D97-AF65-F5344CB8AC3E}">
        <p14:creationId xmlns:p14="http://schemas.microsoft.com/office/powerpoint/2010/main" val="264083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06125-62E8-3ACF-3DC6-2FBCA213AC9D}"/>
              </a:ext>
            </a:extLst>
          </p:cNvPr>
          <p:cNvSpPr>
            <a:spLocks noGrp="1"/>
          </p:cNvSpPr>
          <p:nvPr>
            <p:ph type="title"/>
          </p:nvPr>
        </p:nvSpPr>
        <p:spPr>
          <a:xfrm>
            <a:off x="1153566" y="212665"/>
            <a:ext cx="7962900" cy="1066800"/>
          </a:xfrm>
        </p:spPr>
        <p:txBody>
          <a:bodyPr/>
          <a:lstStyle/>
          <a:p>
            <a:r>
              <a:rPr lang="en-US" dirty="0"/>
              <a:t>Evidence-based tobacco dependence treatment</a:t>
            </a:r>
          </a:p>
        </p:txBody>
      </p:sp>
      <p:pic>
        <p:nvPicPr>
          <p:cNvPr id="6" name="Picture 5">
            <a:extLst>
              <a:ext uri="{FF2B5EF4-FFF2-40B4-BE49-F238E27FC236}">
                <a16:creationId xmlns:a16="http://schemas.microsoft.com/office/drawing/2014/main" id="{4CDA4059-FBF8-5787-4C03-4DD6103E6096}"/>
              </a:ext>
            </a:extLst>
          </p:cNvPr>
          <p:cNvPicPr>
            <a:picLocks noChangeAspect="1"/>
          </p:cNvPicPr>
          <p:nvPr/>
        </p:nvPicPr>
        <p:blipFill>
          <a:blip r:embed="rId3"/>
          <a:stretch>
            <a:fillRect/>
          </a:stretch>
        </p:blipFill>
        <p:spPr>
          <a:xfrm>
            <a:off x="797057" y="2353187"/>
            <a:ext cx="3017333" cy="1774902"/>
          </a:xfrm>
          <a:prstGeom prst="rect">
            <a:avLst/>
          </a:prstGeom>
        </p:spPr>
      </p:pic>
      <p:sp>
        <p:nvSpPr>
          <p:cNvPr id="7" name="behaviour text">
            <a:extLst>
              <a:ext uri="{FF2B5EF4-FFF2-40B4-BE49-F238E27FC236}">
                <a16:creationId xmlns:a16="http://schemas.microsoft.com/office/drawing/2014/main" id="{9EE79E47-2920-B229-2C56-432B75CEA3D3}"/>
              </a:ext>
            </a:extLst>
          </p:cNvPr>
          <p:cNvSpPr txBox="1"/>
          <p:nvPr/>
        </p:nvSpPr>
        <p:spPr>
          <a:xfrm>
            <a:off x="316288" y="4331327"/>
            <a:ext cx="3518235" cy="1125743"/>
          </a:xfrm>
          <a:prstGeom prst="rect">
            <a:avLst/>
          </a:prstGeom>
          <a:noFill/>
        </p:spPr>
        <p:txBody>
          <a:bodyPr wrap="square" lIns="91440" tIns="45720" rIns="91440" bIns="45720" rtlCol="0" anchor="t">
            <a:noAutofit/>
          </a:bodyPr>
          <a:lstStyle/>
          <a:p>
            <a:pPr algn="ctr">
              <a:lnSpc>
                <a:spcPts val="2500"/>
              </a:lnSpc>
            </a:pPr>
            <a:r>
              <a:rPr lang="en-US" b="1">
                <a:latin typeface="Arial"/>
                <a:cs typeface="Arial"/>
              </a:rPr>
              <a:t>Behavioral support</a:t>
            </a:r>
          </a:p>
          <a:p>
            <a:pPr algn="ctr">
              <a:lnSpc>
                <a:spcPts val="2500"/>
              </a:lnSpc>
            </a:pPr>
            <a:r>
              <a:rPr lang="en-US" b="1">
                <a:latin typeface="Arial"/>
                <a:cs typeface="Arial"/>
              </a:rPr>
              <a:t>From trained adviser</a:t>
            </a:r>
          </a:p>
        </p:txBody>
      </p:sp>
      <p:sp>
        <p:nvSpPr>
          <p:cNvPr id="9" name="behaviour text">
            <a:extLst>
              <a:ext uri="{FF2B5EF4-FFF2-40B4-BE49-F238E27FC236}">
                <a16:creationId xmlns:a16="http://schemas.microsoft.com/office/drawing/2014/main" id="{7510CB9D-092B-657C-01D9-0930184E5306}"/>
              </a:ext>
            </a:extLst>
          </p:cNvPr>
          <p:cNvSpPr txBox="1"/>
          <p:nvPr/>
        </p:nvSpPr>
        <p:spPr>
          <a:xfrm>
            <a:off x="4808275" y="4331327"/>
            <a:ext cx="3518235" cy="1125743"/>
          </a:xfrm>
          <a:prstGeom prst="rect">
            <a:avLst/>
          </a:prstGeom>
          <a:noFill/>
        </p:spPr>
        <p:txBody>
          <a:bodyPr wrap="square" lIns="91440" tIns="45720" rIns="91440" bIns="45720" rtlCol="0" anchor="t">
            <a:noAutofit/>
          </a:bodyPr>
          <a:lstStyle/>
          <a:p>
            <a:pPr algn="ctr">
              <a:lnSpc>
                <a:spcPts val="2500"/>
              </a:lnSpc>
            </a:pPr>
            <a:r>
              <a:rPr lang="en-US" b="1">
                <a:latin typeface="Arial"/>
                <a:cs typeface="Arial"/>
              </a:rPr>
              <a:t>Use of a tobacco dependence medication or aid</a:t>
            </a:r>
            <a:endParaRPr lang="en-US" b="1">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FDC8212E-0914-3862-0047-B6D22146B452}"/>
              </a:ext>
            </a:extLst>
          </p:cNvPr>
          <p:cNvGrpSpPr/>
          <p:nvPr/>
        </p:nvGrpSpPr>
        <p:grpSpPr>
          <a:xfrm>
            <a:off x="5168798" y="2403747"/>
            <a:ext cx="2630932" cy="1612116"/>
            <a:chOff x="5329380" y="2741471"/>
            <a:chExt cx="2273406" cy="1319595"/>
          </a:xfrm>
        </p:grpSpPr>
        <p:pic>
          <p:nvPicPr>
            <p:cNvPr id="11" name="Picture 10">
              <a:extLst>
                <a:ext uri="{FF2B5EF4-FFF2-40B4-BE49-F238E27FC236}">
                  <a16:creationId xmlns:a16="http://schemas.microsoft.com/office/drawing/2014/main" id="{3D4F0F2D-676D-848D-B995-97FFDB0A7129}"/>
                </a:ext>
              </a:extLst>
            </p:cNvPr>
            <p:cNvPicPr>
              <a:picLocks noChangeAspect="1"/>
            </p:cNvPicPr>
            <p:nvPr/>
          </p:nvPicPr>
          <p:blipFill>
            <a:blip r:embed="rId4"/>
            <a:stretch>
              <a:fillRect/>
            </a:stretch>
          </p:blipFill>
          <p:spPr>
            <a:xfrm>
              <a:off x="5329380" y="2938859"/>
              <a:ext cx="892213" cy="557146"/>
            </a:xfrm>
            <a:prstGeom prst="rect">
              <a:avLst/>
            </a:prstGeom>
          </p:spPr>
        </p:pic>
        <p:pic>
          <p:nvPicPr>
            <p:cNvPr id="12" name="Picture 11">
              <a:extLst>
                <a:ext uri="{FF2B5EF4-FFF2-40B4-BE49-F238E27FC236}">
                  <a16:creationId xmlns:a16="http://schemas.microsoft.com/office/drawing/2014/main" id="{693981EE-9A4C-5E25-09DF-EE9270A04763}"/>
                </a:ext>
              </a:extLst>
            </p:cNvPr>
            <p:cNvPicPr>
              <a:picLocks noChangeAspect="1"/>
            </p:cNvPicPr>
            <p:nvPr/>
          </p:nvPicPr>
          <p:blipFill rotWithShape="1">
            <a:blip r:embed="rId5"/>
            <a:srcRect l="51253"/>
            <a:stretch/>
          </p:blipFill>
          <p:spPr>
            <a:xfrm>
              <a:off x="7255529" y="2741471"/>
              <a:ext cx="347257" cy="1315635"/>
            </a:xfrm>
            <a:prstGeom prst="rect">
              <a:avLst/>
            </a:prstGeom>
          </p:spPr>
        </p:pic>
        <p:pic>
          <p:nvPicPr>
            <p:cNvPr id="13" name="Picture 12">
              <a:extLst>
                <a:ext uri="{FF2B5EF4-FFF2-40B4-BE49-F238E27FC236}">
                  <a16:creationId xmlns:a16="http://schemas.microsoft.com/office/drawing/2014/main" id="{A2CD2A41-2986-18B8-45D6-5C4831EA0646}"/>
                </a:ext>
              </a:extLst>
            </p:cNvPr>
            <p:cNvPicPr>
              <a:picLocks noChangeAspect="1"/>
            </p:cNvPicPr>
            <p:nvPr/>
          </p:nvPicPr>
          <p:blipFill>
            <a:blip r:embed="rId6"/>
            <a:srcRect/>
            <a:stretch/>
          </p:blipFill>
          <p:spPr>
            <a:xfrm>
              <a:off x="5802175" y="3475873"/>
              <a:ext cx="944844" cy="585193"/>
            </a:xfrm>
            <a:prstGeom prst="rect">
              <a:avLst/>
            </a:prstGeom>
          </p:spPr>
        </p:pic>
        <p:pic>
          <p:nvPicPr>
            <p:cNvPr id="14" name="Picture 13">
              <a:extLst>
                <a:ext uri="{FF2B5EF4-FFF2-40B4-BE49-F238E27FC236}">
                  <a16:creationId xmlns:a16="http://schemas.microsoft.com/office/drawing/2014/main" id="{AA4DE015-C900-BB52-A5C5-018E43C73094}"/>
                </a:ext>
              </a:extLst>
            </p:cNvPr>
            <p:cNvPicPr>
              <a:picLocks noChangeAspect="1"/>
            </p:cNvPicPr>
            <p:nvPr/>
          </p:nvPicPr>
          <p:blipFill>
            <a:blip r:embed="rId7"/>
            <a:srcRect/>
            <a:stretch/>
          </p:blipFill>
          <p:spPr>
            <a:xfrm>
              <a:off x="6317372" y="3086303"/>
              <a:ext cx="885856" cy="542586"/>
            </a:xfrm>
            <a:prstGeom prst="rect">
              <a:avLst/>
            </a:prstGeom>
          </p:spPr>
        </p:pic>
      </p:grpSp>
      <p:grpSp>
        <p:nvGrpSpPr>
          <p:cNvPr id="25" name="Group 24">
            <a:extLst>
              <a:ext uri="{FF2B5EF4-FFF2-40B4-BE49-F238E27FC236}">
                <a16:creationId xmlns:a16="http://schemas.microsoft.com/office/drawing/2014/main" id="{B035B4B4-2580-1F16-5F98-B5BB14EAD8C5}"/>
              </a:ext>
            </a:extLst>
          </p:cNvPr>
          <p:cNvGrpSpPr/>
          <p:nvPr/>
        </p:nvGrpSpPr>
        <p:grpSpPr>
          <a:xfrm>
            <a:off x="3916481" y="2916229"/>
            <a:ext cx="742176" cy="742176"/>
            <a:chOff x="3841313" y="2899112"/>
            <a:chExt cx="1272064" cy="1272064"/>
          </a:xfrm>
        </p:grpSpPr>
        <p:sp>
          <p:nvSpPr>
            <p:cNvPr id="23" name="Freeform 22">
              <a:extLst>
                <a:ext uri="{FF2B5EF4-FFF2-40B4-BE49-F238E27FC236}">
                  <a16:creationId xmlns:a16="http://schemas.microsoft.com/office/drawing/2014/main" id="{CFB34033-95B3-BADC-46EA-C41BD539542C}"/>
                </a:ext>
              </a:extLst>
            </p:cNvPr>
            <p:cNvSpPr/>
            <p:nvPr/>
          </p:nvSpPr>
          <p:spPr>
            <a:xfrm>
              <a:off x="3841313" y="2899112"/>
              <a:ext cx="1272064" cy="1272064"/>
            </a:xfrm>
            <a:custGeom>
              <a:avLst/>
              <a:gdLst>
                <a:gd name="connsiteX0" fmla="*/ 1272064 w 1272064"/>
                <a:gd name="connsiteY0" fmla="*/ 636032 h 1272064"/>
                <a:gd name="connsiteX1" fmla="*/ 636032 w 1272064"/>
                <a:gd name="connsiteY1" fmla="*/ 1272064 h 1272064"/>
                <a:gd name="connsiteX2" fmla="*/ 0 w 1272064"/>
                <a:gd name="connsiteY2" fmla="*/ 636032 h 1272064"/>
                <a:gd name="connsiteX3" fmla="*/ 636032 w 1272064"/>
                <a:gd name="connsiteY3" fmla="*/ 0 h 1272064"/>
                <a:gd name="connsiteX4" fmla="*/ 1272064 w 1272064"/>
                <a:gd name="connsiteY4" fmla="*/ 636032 h 127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2064" h="1272064">
                  <a:moveTo>
                    <a:pt x="1272064" y="636032"/>
                  </a:moveTo>
                  <a:cubicBezTo>
                    <a:pt x="1272064" y="987303"/>
                    <a:pt x="987303" y="1272064"/>
                    <a:pt x="636032" y="1272064"/>
                  </a:cubicBezTo>
                  <a:cubicBezTo>
                    <a:pt x="284761" y="1272064"/>
                    <a:pt x="0" y="987303"/>
                    <a:pt x="0" y="636032"/>
                  </a:cubicBezTo>
                  <a:cubicBezTo>
                    <a:pt x="0" y="284761"/>
                    <a:pt x="284761" y="0"/>
                    <a:pt x="636032" y="0"/>
                  </a:cubicBezTo>
                  <a:cubicBezTo>
                    <a:pt x="987303" y="0"/>
                    <a:pt x="1272064" y="284761"/>
                    <a:pt x="1272064" y="636032"/>
                  </a:cubicBezTo>
                  <a:close/>
                </a:path>
              </a:pathLst>
            </a:custGeom>
            <a:solidFill>
              <a:schemeClr val="accent1"/>
            </a:solidFill>
            <a:ln w="9458"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0DCFE2C1-3B50-43ED-4627-B364FC010285}"/>
                </a:ext>
              </a:extLst>
            </p:cNvPr>
            <p:cNvSpPr/>
            <p:nvPr/>
          </p:nvSpPr>
          <p:spPr>
            <a:xfrm>
              <a:off x="4157006" y="3214805"/>
              <a:ext cx="640582" cy="640582"/>
            </a:xfrm>
            <a:custGeom>
              <a:avLst/>
              <a:gdLst>
                <a:gd name="connsiteX0" fmla="*/ 640583 w 640582"/>
                <a:gd name="connsiteY0" fmla="*/ 257390 h 640582"/>
                <a:gd name="connsiteX1" fmla="*/ 383193 w 640582"/>
                <a:gd name="connsiteY1" fmla="*/ 257390 h 640582"/>
                <a:gd name="connsiteX2" fmla="*/ 383193 w 640582"/>
                <a:gd name="connsiteY2" fmla="*/ 0 h 640582"/>
                <a:gd name="connsiteX3" fmla="*/ 257390 w 640582"/>
                <a:gd name="connsiteY3" fmla="*/ 0 h 640582"/>
                <a:gd name="connsiteX4" fmla="*/ 257390 w 640582"/>
                <a:gd name="connsiteY4" fmla="*/ 257390 h 640582"/>
                <a:gd name="connsiteX5" fmla="*/ 0 w 640582"/>
                <a:gd name="connsiteY5" fmla="*/ 257390 h 640582"/>
                <a:gd name="connsiteX6" fmla="*/ 0 w 640582"/>
                <a:gd name="connsiteY6" fmla="*/ 383193 h 640582"/>
                <a:gd name="connsiteX7" fmla="*/ 257390 w 640582"/>
                <a:gd name="connsiteY7" fmla="*/ 383193 h 640582"/>
                <a:gd name="connsiteX8" fmla="*/ 257390 w 640582"/>
                <a:gd name="connsiteY8" fmla="*/ 640583 h 640582"/>
                <a:gd name="connsiteX9" fmla="*/ 383193 w 640582"/>
                <a:gd name="connsiteY9" fmla="*/ 640583 h 640582"/>
                <a:gd name="connsiteX10" fmla="*/ 383193 w 640582"/>
                <a:gd name="connsiteY10" fmla="*/ 383193 h 640582"/>
                <a:gd name="connsiteX11" fmla="*/ 640583 w 640582"/>
                <a:gd name="connsiteY11" fmla="*/ 383193 h 64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0582" h="640582">
                  <a:moveTo>
                    <a:pt x="640583" y="257390"/>
                  </a:moveTo>
                  <a:lnTo>
                    <a:pt x="383193" y="257390"/>
                  </a:lnTo>
                  <a:lnTo>
                    <a:pt x="383193" y="0"/>
                  </a:lnTo>
                  <a:lnTo>
                    <a:pt x="257390" y="0"/>
                  </a:lnTo>
                  <a:lnTo>
                    <a:pt x="257390" y="257390"/>
                  </a:lnTo>
                  <a:lnTo>
                    <a:pt x="0" y="257390"/>
                  </a:lnTo>
                  <a:lnTo>
                    <a:pt x="0" y="383193"/>
                  </a:lnTo>
                  <a:lnTo>
                    <a:pt x="257390" y="383193"/>
                  </a:lnTo>
                  <a:lnTo>
                    <a:pt x="257390" y="640583"/>
                  </a:lnTo>
                  <a:lnTo>
                    <a:pt x="383193" y="640583"/>
                  </a:lnTo>
                  <a:lnTo>
                    <a:pt x="383193" y="383193"/>
                  </a:lnTo>
                  <a:lnTo>
                    <a:pt x="640583" y="383193"/>
                  </a:lnTo>
                  <a:close/>
                </a:path>
              </a:pathLst>
            </a:custGeom>
            <a:solidFill>
              <a:schemeClr val="bg1"/>
            </a:solidFill>
            <a:ln w="9458" cap="flat">
              <a:noFill/>
              <a:prstDash val="solid"/>
              <a:miter/>
            </a:ln>
          </p:spPr>
          <p:txBody>
            <a:bodyPr rtlCol="0" anchor="ctr"/>
            <a:lstStyle/>
            <a:p>
              <a:endParaRPr lang="en-US"/>
            </a:p>
          </p:txBody>
        </p:sp>
      </p:grpSp>
      <p:sp>
        <p:nvSpPr>
          <p:cNvPr id="3" name="Footer Placeholder 3">
            <a:extLst>
              <a:ext uri="{FF2B5EF4-FFF2-40B4-BE49-F238E27FC236}">
                <a16:creationId xmlns:a16="http://schemas.microsoft.com/office/drawing/2014/main" id="{0BA405ED-49EA-9C98-8D0B-981AF96C7FD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0210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31F0D2-09B2-2CF3-475C-480139970C55}"/>
              </a:ext>
            </a:extLst>
          </p:cNvPr>
          <p:cNvPicPr>
            <a:picLocks noChangeAspect="1"/>
          </p:cNvPicPr>
          <p:nvPr/>
        </p:nvPicPr>
        <p:blipFill>
          <a:blip r:embed="rId3"/>
          <a:srcRect/>
          <a:stretch/>
        </p:blipFill>
        <p:spPr>
          <a:xfrm>
            <a:off x="0" y="0"/>
            <a:ext cx="9144000" cy="6858000"/>
          </a:xfrm>
          <a:prstGeom prst="rect">
            <a:avLst/>
          </a:prstGeom>
        </p:spPr>
      </p:pic>
      <p:sp>
        <p:nvSpPr>
          <p:cNvPr id="4" name="Subtitle 6">
            <a:extLst>
              <a:ext uri="{FF2B5EF4-FFF2-40B4-BE49-F238E27FC236}">
                <a16:creationId xmlns:a16="http://schemas.microsoft.com/office/drawing/2014/main" id="{E26932D2-7FC7-2057-54EE-AA4550B2CCC0}"/>
              </a:ext>
            </a:extLst>
          </p:cNvPr>
          <p:cNvSpPr txBox="1">
            <a:spLocks/>
          </p:cNvSpPr>
          <p:nvPr/>
        </p:nvSpPr>
        <p:spPr>
          <a:xfrm>
            <a:off x="0" y="1749196"/>
            <a:ext cx="9144000" cy="2406112"/>
          </a:xfrm>
          <a:prstGeom prst="rect">
            <a:avLst/>
          </a:prstGeom>
          <a:noFill/>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buNone/>
            </a:pPr>
            <a:r>
              <a:rPr lang="en-US" sz="3000" b="1" dirty="0">
                <a:solidFill>
                  <a:schemeClr val="accent1"/>
                </a:solidFill>
                <a:effectLst>
                  <a:glow rad="635000">
                    <a:schemeClr val="bg1">
                      <a:alpha val="50000"/>
                    </a:schemeClr>
                  </a:glow>
                </a:effectLst>
              </a:rPr>
              <a:t>A new standard of care</a:t>
            </a:r>
            <a:r>
              <a:rPr lang="en-US" sz="2400" b="1" dirty="0">
                <a:effectLst>
                  <a:glow rad="635000">
                    <a:schemeClr val="bg1">
                      <a:alpha val="50000"/>
                    </a:schemeClr>
                  </a:glow>
                </a:effectLst>
              </a:rPr>
              <a:t> </a:t>
            </a:r>
          </a:p>
          <a:p>
            <a:pPr marL="0" indent="0" algn="ctr">
              <a:lnSpc>
                <a:spcPts val="3000"/>
              </a:lnSpc>
              <a:buNone/>
            </a:pPr>
            <a:r>
              <a:rPr lang="en-US" sz="2400" dirty="0">
                <a:effectLst>
                  <a:glow rad="635000">
                    <a:schemeClr val="bg1">
                      <a:alpha val="50000"/>
                    </a:schemeClr>
                  </a:glow>
                </a:effectLst>
              </a:rPr>
              <a:t>Treating tobacco dependence in patients admitted </a:t>
            </a:r>
            <a:br>
              <a:rPr lang="en-US" sz="2400" dirty="0">
                <a:effectLst>
                  <a:glow rad="635000">
                    <a:schemeClr val="bg1">
                      <a:alpha val="50000"/>
                    </a:schemeClr>
                  </a:glow>
                </a:effectLst>
              </a:rPr>
            </a:br>
            <a:r>
              <a:rPr lang="en-US" sz="2400" dirty="0">
                <a:effectLst>
                  <a:glow rad="635000">
                    <a:schemeClr val="bg1">
                      <a:alpha val="50000"/>
                    </a:schemeClr>
                  </a:glow>
                </a:effectLst>
              </a:rPr>
              <a:t>to hospital leads to substantial benefits for both </a:t>
            </a:r>
            <a:br>
              <a:rPr lang="en-US" sz="2400" dirty="0">
                <a:effectLst>
                  <a:glow rad="635000">
                    <a:schemeClr val="bg1">
                      <a:alpha val="50000"/>
                    </a:schemeClr>
                  </a:glow>
                </a:effectLst>
              </a:rPr>
            </a:br>
            <a:r>
              <a:rPr lang="en-US" sz="2400" dirty="0">
                <a:effectLst>
                  <a:glow rad="635000">
                    <a:schemeClr val="bg1">
                      <a:alpha val="50000"/>
                    </a:schemeClr>
                  </a:glow>
                </a:effectLst>
              </a:rPr>
              <a:t>the individual and the healthcare system and is now </a:t>
            </a:r>
            <a:br>
              <a:rPr lang="en-US" sz="2400" dirty="0">
                <a:effectLst>
                  <a:glow rad="635000">
                    <a:schemeClr val="bg1">
                      <a:alpha val="50000"/>
                    </a:schemeClr>
                  </a:glow>
                </a:effectLst>
              </a:rPr>
            </a:br>
            <a:r>
              <a:rPr lang="en-US" sz="2500" b="1" dirty="0">
                <a:solidFill>
                  <a:schemeClr val="accent1"/>
                </a:solidFill>
                <a:effectLst>
                  <a:glow rad="635000">
                    <a:schemeClr val="bg1">
                      <a:alpha val="50000"/>
                    </a:schemeClr>
                  </a:glow>
                </a:effectLst>
              </a:rPr>
              <a:t>a standard of care in the NHS</a:t>
            </a:r>
          </a:p>
        </p:txBody>
      </p:sp>
    </p:spTree>
    <p:extLst>
      <p:ext uri="{BB962C8B-B14F-4D97-AF65-F5344CB8AC3E}">
        <p14:creationId xmlns:p14="http://schemas.microsoft.com/office/powerpoint/2010/main" val="1588277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54EE86-2216-DC27-39D1-340BB67D3C1E}"/>
              </a:ext>
            </a:extLst>
          </p:cNvPr>
          <p:cNvPicPr>
            <a:picLocks noChangeAspect="1"/>
          </p:cNvPicPr>
          <p:nvPr/>
        </p:nvPicPr>
        <p:blipFill>
          <a:blip r:embed="rId3"/>
          <a:srcRect/>
          <a:stretch/>
        </p:blipFill>
        <p:spPr>
          <a:xfrm>
            <a:off x="0" y="0"/>
            <a:ext cx="9144000" cy="6858000"/>
          </a:xfrm>
          <a:prstGeom prst="rect">
            <a:avLst/>
          </a:prstGeom>
        </p:spPr>
      </p:pic>
      <p:sp>
        <p:nvSpPr>
          <p:cNvPr id="3" name="Text Placeholder 2">
            <a:extLst>
              <a:ext uri="{FF2B5EF4-FFF2-40B4-BE49-F238E27FC236}">
                <a16:creationId xmlns:a16="http://schemas.microsoft.com/office/drawing/2014/main" id="{7B35E0A9-B435-8212-1DA5-F14C3D1023AE}"/>
              </a:ext>
            </a:extLst>
          </p:cNvPr>
          <p:cNvSpPr>
            <a:spLocks noGrp="1"/>
          </p:cNvSpPr>
          <p:nvPr>
            <p:ph type="body" idx="12"/>
          </p:nvPr>
        </p:nvSpPr>
        <p:spPr>
          <a:xfrm>
            <a:off x="4572000" y="775971"/>
            <a:ext cx="4238786" cy="4974957"/>
          </a:xfrm>
        </p:spPr>
        <p:txBody>
          <a:bodyPr/>
          <a:lstStyle/>
          <a:p>
            <a:pPr marL="0" indent="0">
              <a:buNone/>
            </a:pPr>
            <a:r>
              <a:rPr lang="en-US" sz="2000" dirty="0">
                <a:solidFill>
                  <a:srgbClr val="00294F"/>
                </a:solidFill>
              </a:rPr>
              <a:t>Treat tobacco dependence as </a:t>
            </a:r>
            <a:br>
              <a:rPr lang="en-US" sz="2000" dirty="0">
                <a:solidFill>
                  <a:srgbClr val="00294F"/>
                </a:solidFill>
              </a:rPr>
            </a:br>
            <a:r>
              <a:rPr lang="en-US" sz="2000" dirty="0">
                <a:solidFill>
                  <a:srgbClr val="00294F"/>
                </a:solidFill>
              </a:rPr>
              <a:t>a </a:t>
            </a:r>
            <a:r>
              <a:rPr lang="en-US" sz="2000" b="1" dirty="0">
                <a:solidFill>
                  <a:srgbClr val="0070C0"/>
                </a:solidFill>
              </a:rPr>
              <a:t>clinical priority,</a:t>
            </a:r>
            <a:r>
              <a:rPr lang="en-US" sz="2000" dirty="0">
                <a:solidFill>
                  <a:srgbClr val="0070C0"/>
                </a:solidFill>
              </a:rPr>
              <a:t> </a:t>
            </a:r>
            <a:r>
              <a:rPr lang="en-US" sz="2000" dirty="0">
                <a:solidFill>
                  <a:srgbClr val="00294F"/>
                </a:solidFill>
              </a:rPr>
              <a:t>using the same clinical rigor with which you would manage other life-threatening </a:t>
            </a:r>
            <a:br>
              <a:rPr lang="en-US" sz="2000" dirty="0">
                <a:solidFill>
                  <a:srgbClr val="00294F"/>
                </a:solidFill>
              </a:rPr>
            </a:br>
            <a:r>
              <a:rPr lang="en-US" sz="2000" dirty="0">
                <a:solidFill>
                  <a:srgbClr val="00294F"/>
                </a:solidFill>
              </a:rPr>
              <a:t>but treatable diseases.</a:t>
            </a:r>
          </a:p>
          <a:p>
            <a:pPr marL="0" indent="0">
              <a:buNone/>
            </a:pPr>
            <a:endParaRPr lang="en-US" sz="2000" dirty="0">
              <a:solidFill>
                <a:srgbClr val="0070C0"/>
              </a:solidFill>
            </a:endParaRPr>
          </a:p>
          <a:p>
            <a:pPr marL="0" indent="0">
              <a:buNone/>
            </a:pPr>
            <a:r>
              <a:rPr lang="en-US" b="1" dirty="0"/>
              <a:t>This includes:</a:t>
            </a:r>
            <a:r>
              <a:rPr lang="en-US" dirty="0"/>
              <a:t> </a:t>
            </a:r>
          </a:p>
          <a:p>
            <a:pPr>
              <a:buClr>
                <a:schemeClr val="accent1"/>
              </a:buClr>
            </a:pPr>
            <a:r>
              <a:rPr lang="en-US" b="1" dirty="0">
                <a:solidFill>
                  <a:srgbClr val="0070C0"/>
                </a:solidFill>
              </a:rPr>
              <a:t>Diagnosis, </a:t>
            </a:r>
          </a:p>
          <a:p>
            <a:pPr>
              <a:buClr>
                <a:schemeClr val="accent1"/>
              </a:buClr>
            </a:pPr>
            <a:r>
              <a:rPr lang="en-US" b="1" dirty="0">
                <a:solidFill>
                  <a:srgbClr val="0070C0"/>
                </a:solidFill>
              </a:rPr>
              <a:t>Initiation of treatment </a:t>
            </a:r>
          </a:p>
          <a:p>
            <a:pPr>
              <a:buClr>
                <a:schemeClr val="accent1"/>
              </a:buClr>
            </a:pPr>
            <a:r>
              <a:rPr lang="en-US" b="1" dirty="0">
                <a:solidFill>
                  <a:srgbClr val="0070C0"/>
                </a:solidFill>
              </a:rPr>
              <a:t>Behaviour change support</a:t>
            </a:r>
          </a:p>
          <a:p>
            <a:pPr>
              <a:buClr>
                <a:schemeClr val="accent1"/>
              </a:buClr>
            </a:pPr>
            <a:r>
              <a:rPr lang="en-US" b="1" dirty="0">
                <a:solidFill>
                  <a:srgbClr val="0070C0"/>
                </a:solidFill>
              </a:rPr>
              <a:t>Regular follow-up</a:t>
            </a:r>
          </a:p>
          <a:p>
            <a:pPr>
              <a:buClr>
                <a:schemeClr val="accent1"/>
              </a:buClr>
            </a:pPr>
            <a:r>
              <a:rPr lang="en-US" b="1" dirty="0">
                <a:solidFill>
                  <a:srgbClr val="0070C0"/>
                </a:solidFill>
              </a:rPr>
              <a:t>Adjustment of the treatment plan</a:t>
            </a:r>
          </a:p>
        </p:txBody>
      </p:sp>
    </p:spTree>
    <p:extLst>
      <p:ext uri="{BB962C8B-B14F-4D97-AF65-F5344CB8AC3E}">
        <p14:creationId xmlns:p14="http://schemas.microsoft.com/office/powerpoint/2010/main" val="50198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0C5A3-A4F6-2FCD-8DDC-B3B442E9E4A3}"/>
              </a:ext>
            </a:extLst>
          </p:cNvPr>
          <p:cNvSpPr>
            <a:spLocks noGrp="1"/>
          </p:cNvSpPr>
          <p:nvPr>
            <p:ph type="title"/>
          </p:nvPr>
        </p:nvSpPr>
        <p:spPr/>
        <p:txBody>
          <a:bodyPr/>
          <a:lstStyle/>
          <a:p>
            <a:r>
              <a:rPr lang="en-US"/>
              <a:t>Smokefree sites</a:t>
            </a:r>
          </a:p>
        </p:txBody>
      </p:sp>
      <p:sp>
        <p:nvSpPr>
          <p:cNvPr id="3" name="Text Placeholder 2">
            <a:extLst>
              <a:ext uri="{FF2B5EF4-FFF2-40B4-BE49-F238E27FC236}">
                <a16:creationId xmlns:a16="http://schemas.microsoft.com/office/drawing/2014/main" id="{BD3636F8-4F4A-2A27-CE63-5BE2CC68E1C8}"/>
              </a:ext>
            </a:extLst>
          </p:cNvPr>
          <p:cNvSpPr>
            <a:spLocks noGrp="1"/>
          </p:cNvSpPr>
          <p:nvPr>
            <p:ph type="body" idx="12"/>
          </p:nvPr>
        </p:nvSpPr>
        <p:spPr/>
        <p:txBody>
          <a:bodyPr/>
          <a:lstStyle/>
          <a:p>
            <a:r>
              <a:rPr lang="en-US" dirty="0"/>
              <a:t>The smokefree hospital environment </a:t>
            </a:r>
          </a:p>
          <a:p>
            <a:r>
              <a:rPr lang="en-US" dirty="0"/>
              <a:t>Absence of smoking triggers </a:t>
            </a:r>
          </a:p>
          <a:p>
            <a:r>
              <a:rPr lang="en-US" dirty="0"/>
              <a:t>A focus on recovery and concern for personal health </a:t>
            </a:r>
          </a:p>
          <a:p>
            <a:r>
              <a:rPr lang="en-US" dirty="0"/>
              <a:t>The availability of specialist tobacco dependence support </a:t>
            </a:r>
          </a:p>
          <a:p>
            <a:r>
              <a:rPr lang="en-US" dirty="0"/>
              <a:t>Access to medications and support to use them correctly </a:t>
            </a:r>
          </a:p>
          <a:p>
            <a:endParaRPr lang="en-US" dirty="0"/>
          </a:p>
          <a:p>
            <a:pPr marL="0" indent="0">
              <a:spcBef>
                <a:spcPts val="0"/>
              </a:spcBef>
              <a:spcAft>
                <a:spcPts val="0"/>
              </a:spcAft>
              <a:buNone/>
            </a:pPr>
            <a:r>
              <a:rPr lang="en-US" sz="2200" b="0" i="0" u="none" strike="noStrike" dirty="0">
                <a:solidFill>
                  <a:srgbClr val="005EB8"/>
                </a:solidFill>
                <a:effectLst/>
                <a:latin typeface="Arial" panose="020B0604020202020204" pitchFamily="34" charset="0"/>
              </a:rPr>
              <a:t>Smokefree patients, staff, visitors, contractors</a:t>
            </a:r>
            <a:r>
              <a:rPr lang="en-US" sz="2200" b="1" i="0" u="none" strike="noStrike" dirty="0">
                <a:solidFill>
                  <a:srgbClr val="005EB8"/>
                </a:solidFill>
                <a:effectLst/>
                <a:latin typeface="Arial" panose="020B0604020202020204" pitchFamily="34" charset="0"/>
              </a:rPr>
              <a:t> </a:t>
            </a:r>
          </a:p>
          <a:p>
            <a:pPr marL="0" indent="0">
              <a:spcBef>
                <a:spcPts val="0"/>
              </a:spcBef>
              <a:spcAft>
                <a:spcPts val="0"/>
              </a:spcAft>
              <a:buNone/>
            </a:pPr>
            <a:r>
              <a:rPr lang="en-US" sz="2400" b="1" i="0" u="none" strike="noStrike" dirty="0">
                <a:solidFill>
                  <a:srgbClr val="005EB8"/>
                </a:solidFill>
                <a:effectLst/>
                <a:latin typeface="Arial" panose="020B0604020202020204" pitchFamily="34" charset="0"/>
              </a:rPr>
              <a:t>= Smokefree site </a:t>
            </a:r>
            <a:endParaRPr lang="en-US" sz="2400" b="1" dirty="0">
              <a:solidFill>
                <a:schemeClr val="accent1"/>
              </a:solidFill>
            </a:endParaRPr>
          </a:p>
        </p:txBody>
      </p:sp>
      <p:sp>
        <p:nvSpPr>
          <p:cNvPr id="4" name="Footer Placeholder 3">
            <a:extLst>
              <a:ext uri="{FF2B5EF4-FFF2-40B4-BE49-F238E27FC236}">
                <a16:creationId xmlns:a16="http://schemas.microsoft.com/office/drawing/2014/main" id="{63F2734B-7879-D47A-4872-A7B965338BE8}"/>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832088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35F3E-BFC5-DCBD-AE58-D1E458109304}"/>
              </a:ext>
            </a:extLst>
          </p:cNvPr>
          <p:cNvSpPr>
            <a:spLocks noGrp="1"/>
          </p:cNvSpPr>
          <p:nvPr>
            <p:ph type="title"/>
          </p:nvPr>
        </p:nvSpPr>
        <p:spPr/>
        <p:txBody>
          <a:bodyPr/>
          <a:lstStyle/>
          <a:p>
            <a:r>
              <a:rPr lang="en-US"/>
              <a:t>NHS Standard Treatment Plan</a:t>
            </a:r>
            <a:r>
              <a:rPr lang="en-US" b="0"/>
              <a:t> (STP)</a:t>
            </a:r>
          </a:p>
        </p:txBody>
      </p:sp>
      <p:sp>
        <p:nvSpPr>
          <p:cNvPr id="3" name="Text Placeholder 2">
            <a:extLst>
              <a:ext uri="{FF2B5EF4-FFF2-40B4-BE49-F238E27FC236}">
                <a16:creationId xmlns:a16="http://schemas.microsoft.com/office/drawing/2014/main" id="{6E598211-BA7A-6070-8F95-0D0613E6696A}"/>
              </a:ext>
            </a:extLst>
          </p:cNvPr>
          <p:cNvSpPr>
            <a:spLocks noGrp="1"/>
          </p:cNvSpPr>
          <p:nvPr>
            <p:ph type="body" idx="12"/>
          </p:nvPr>
        </p:nvSpPr>
        <p:spPr>
          <a:xfrm>
            <a:off x="571499" y="1752600"/>
            <a:ext cx="4612683" cy="3912031"/>
          </a:xfrm>
        </p:spPr>
        <p:txBody>
          <a:bodyPr anchor="ctr"/>
          <a:lstStyle/>
          <a:p>
            <a:pPr marL="0" indent="0">
              <a:spcAft>
                <a:spcPts val="1500"/>
              </a:spcAft>
              <a:buNone/>
            </a:pPr>
            <a:r>
              <a:rPr lang="en-US" sz="2200" b="1" dirty="0">
                <a:solidFill>
                  <a:schemeClr val="accent1"/>
                </a:solidFill>
              </a:rPr>
              <a:t>Clinical tool to support delivery </a:t>
            </a:r>
            <a:br>
              <a:rPr lang="en-US" sz="2200" b="1" dirty="0">
                <a:solidFill>
                  <a:schemeClr val="accent1"/>
                </a:solidFill>
              </a:rPr>
            </a:br>
            <a:r>
              <a:rPr lang="en-US" sz="2200" b="1" dirty="0">
                <a:solidFill>
                  <a:schemeClr val="accent1"/>
                </a:solidFill>
              </a:rPr>
              <a:t>of the Inpatient Tobacco </a:t>
            </a:r>
            <a:br>
              <a:rPr lang="en-US" sz="2200" b="1" dirty="0">
                <a:solidFill>
                  <a:schemeClr val="accent1"/>
                </a:solidFill>
              </a:rPr>
            </a:br>
            <a:r>
              <a:rPr lang="en-US" sz="2200" b="1" dirty="0">
                <a:solidFill>
                  <a:schemeClr val="accent1"/>
                </a:solidFill>
              </a:rPr>
              <a:t>Dependence Treatment Bundle</a:t>
            </a:r>
            <a:r>
              <a:rPr lang="en-US" b="1" dirty="0">
                <a:solidFill>
                  <a:schemeClr val="accent1"/>
                </a:solidFill>
              </a:rPr>
              <a:t> </a:t>
            </a:r>
          </a:p>
          <a:p>
            <a:pPr marL="0" indent="0">
              <a:spcAft>
                <a:spcPts val="1500"/>
              </a:spcAft>
              <a:buNone/>
            </a:pPr>
            <a:br>
              <a:rPr lang="en-US" dirty="0"/>
            </a:br>
            <a:r>
              <a:rPr lang="en-US" sz="2000" b="1" dirty="0" err="1">
                <a:solidFill>
                  <a:schemeClr val="accent1"/>
                </a:solidFill>
              </a:rPr>
              <a:t>www.ncsct.co.uk</a:t>
            </a:r>
            <a:r>
              <a:rPr lang="en-US" sz="2000" b="1" dirty="0">
                <a:solidFill>
                  <a:schemeClr val="accent1"/>
                </a:solidFill>
              </a:rPr>
              <a:t> </a:t>
            </a:r>
            <a:br>
              <a:rPr lang="en-US" sz="2000" b="1" dirty="0"/>
            </a:br>
            <a:r>
              <a:rPr lang="en-US" dirty="0"/>
              <a:t>[via NHS page]</a:t>
            </a:r>
          </a:p>
        </p:txBody>
      </p:sp>
      <p:pic>
        <p:nvPicPr>
          <p:cNvPr id="6" name="Picture 5">
            <a:extLst>
              <a:ext uri="{FF2B5EF4-FFF2-40B4-BE49-F238E27FC236}">
                <a16:creationId xmlns:a16="http://schemas.microsoft.com/office/drawing/2014/main" id="{34C6F401-64C6-F999-E448-CC8D481CC09B}"/>
              </a:ext>
            </a:extLst>
          </p:cNvPr>
          <p:cNvPicPr>
            <a:picLocks noChangeAspect="1"/>
          </p:cNvPicPr>
          <p:nvPr/>
        </p:nvPicPr>
        <p:blipFill>
          <a:blip r:embed="rId3"/>
          <a:stretch>
            <a:fillRect/>
          </a:stretch>
        </p:blipFill>
        <p:spPr>
          <a:xfrm>
            <a:off x="5631873" y="1996698"/>
            <a:ext cx="2815215" cy="3979151"/>
          </a:xfrm>
          <a:prstGeom prst="rect">
            <a:avLst/>
          </a:prstGeom>
          <a:effectLst>
            <a:outerShdw blurRad="254000" dist="63500" dir="5400000" algn="ctr" rotWithShape="0">
              <a:srgbClr val="000000">
                <a:alpha val="15000"/>
              </a:srgbClr>
            </a:outerShdw>
          </a:effectLst>
        </p:spPr>
      </p:pic>
      <p:sp>
        <p:nvSpPr>
          <p:cNvPr id="5" name="Footer Placeholder 3">
            <a:extLst>
              <a:ext uri="{FF2B5EF4-FFF2-40B4-BE49-F238E27FC236}">
                <a16:creationId xmlns:a16="http://schemas.microsoft.com/office/drawing/2014/main" id="{4120CBB9-8CE8-3D69-0554-DB24D7AF1F8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52188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AA584A-22DD-E9BF-5232-17464A27F8B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0" y="88900"/>
            <a:ext cx="9144000" cy="1131888"/>
          </a:xfrm>
        </p:spPr>
        <p:txBody>
          <a:bodyPr/>
          <a:lstStyle/>
          <a:p>
            <a:pPr algn="ctr"/>
            <a:r>
              <a:rPr lang="en-US" b="1" dirty="0">
                <a:solidFill>
                  <a:schemeClr val="accent1"/>
                </a:solidFill>
              </a:rPr>
              <a:t>Tobacco Dependence Treatment Care Bundles</a:t>
            </a:r>
            <a:endParaRPr lang="en-US" dirty="0">
              <a:solidFill>
                <a:schemeClr val="accent1"/>
              </a:solidFill>
            </a:endParaRPr>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0" y="0"/>
            <a:ext cx="9144000" cy="6858000"/>
          </a:xfrm>
          <a:prstGeom prst="rect">
            <a:avLst/>
          </a:prstGeom>
          <a:effectLst>
            <a:outerShdw blurRad="317500" dist="76200" dir="5400000" algn="ctr" rotWithShape="0">
              <a:srgbClr val="000000">
                <a:alpha val="25000"/>
              </a:srgbClr>
            </a:outerShdw>
          </a:effectLst>
        </p:spPr>
      </p:pic>
    </p:spTree>
    <p:extLst>
      <p:ext uri="{BB962C8B-B14F-4D97-AF65-F5344CB8AC3E}">
        <p14:creationId xmlns:p14="http://schemas.microsoft.com/office/powerpoint/2010/main" val="2580827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C62991C-9530-10CD-EDE3-DBDE059AFD0B}"/>
              </a:ext>
            </a:extLst>
          </p:cNvPr>
          <p:cNvPicPr>
            <a:picLocks noChangeAspect="1"/>
          </p:cNvPicPr>
          <p:nvPr/>
        </p:nvPicPr>
        <p:blipFill>
          <a:blip r:embed="rId3"/>
          <a:srcRect/>
          <a:stretch/>
        </p:blipFill>
        <p:spPr>
          <a:xfrm>
            <a:off x="0" y="0"/>
            <a:ext cx="9144000" cy="6858000"/>
          </a:xfrm>
          <a:prstGeom prst="rect">
            <a:avLst/>
          </a:prstGeom>
        </p:spPr>
      </p:pic>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84494" y="546315"/>
            <a:ext cx="3115911" cy="5765368"/>
          </a:xfrm>
          <a:prstGeom prst="rect">
            <a:avLst/>
          </a:prstGeom>
          <a:effectLst>
            <a:outerShdw blurRad="317500" dist="76200" dir="5400000" algn="ctr" rotWithShape="0">
              <a:srgbClr val="000000">
                <a:alpha val="25000"/>
              </a:srgbClr>
            </a:outerShdw>
          </a:effectLst>
        </p:spPr>
      </p:pic>
      <p:sp>
        <p:nvSpPr>
          <p:cNvPr id="3" name="Text Placeholder 2">
            <a:extLst>
              <a:ext uri="{FF2B5EF4-FFF2-40B4-BE49-F238E27FC236}">
                <a16:creationId xmlns:a16="http://schemas.microsoft.com/office/drawing/2014/main" id="{4DD56504-0587-B9CC-8B2E-C1BB7DDF81D0}"/>
              </a:ext>
            </a:extLst>
          </p:cNvPr>
          <p:cNvSpPr txBox="1">
            <a:spLocks/>
          </p:cNvSpPr>
          <p:nvPr/>
        </p:nvSpPr>
        <p:spPr>
          <a:xfrm>
            <a:off x="752825" y="737673"/>
            <a:ext cx="4085742" cy="2998276"/>
          </a:xfrm>
          <a:prstGeom prst="rect">
            <a:avLst/>
          </a:prstGeom>
        </p:spPr>
        <p:txBody>
          <a:bodyPr lIns="91440" tIns="45720" rIns="91440" bIns="45720"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500"/>
              </a:lnSpc>
              <a:spcAft>
                <a:spcPts val="1500"/>
              </a:spcAft>
              <a:buNone/>
            </a:pPr>
            <a:r>
              <a:rPr lang="en-US" sz="3000" b="1" dirty="0">
                <a:solidFill>
                  <a:srgbClr val="FB8802"/>
                </a:solidFill>
                <a:latin typeface="Arial"/>
                <a:cs typeface="Arial"/>
              </a:rPr>
              <a:t>Admission Care Bundle</a:t>
            </a:r>
            <a:endParaRPr lang="en-US" sz="2000" b="1" dirty="0">
              <a:solidFill>
                <a:srgbClr val="FB8802"/>
              </a:solidFill>
              <a:latin typeface="Arial"/>
              <a:cs typeface="Arial"/>
            </a:endParaRPr>
          </a:p>
          <a:p>
            <a:pPr marL="0" indent="0">
              <a:lnSpc>
                <a:spcPts val="3500"/>
              </a:lnSpc>
              <a:spcAft>
                <a:spcPts val="1500"/>
              </a:spcAft>
              <a:buFont typeface="Lucida Grande" panose="020B0600040502020204" pitchFamily="34" charset="0"/>
              <a:buNone/>
            </a:pPr>
            <a:r>
              <a:rPr lang="en-US" sz="2500" b="1" dirty="0">
                <a:latin typeface="Arial"/>
                <a:cs typeface="Arial"/>
              </a:rPr>
              <a:t>Brief intervention </a:t>
            </a:r>
            <a:br>
              <a:rPr lang="en-US" sz="2500" b="1" dirty="0"/>
            </a:br>
            <a:r>
              <a:rPr lang="en-US" sz="2500" b="1" dirty="0">
                <a:latin typeface="Arial"/>
                <a:cs typeface="Arial"/>
              </a:rPr>
              <a:t>&amp; acute management </a:t>
            </a:r>
            <a:br>
              <a:rPr lang="en-US" sz="2500" b="1" dirty="0"/>
            </a:br>
            <a:r>
              <a:rPr lang="en-US" sz="2500" b="1" dirty="0">
                <a:latin typeface="Arial"/>
                <a:cs typeface="Arial"/>
              </a:rPr>
              <a:t>of nicotine withdrawal</a:t>
            </a:r>
            <a:endParaRPr lang="en-US" sz="2000" b="1" dirty="0">
              <a:latin typeface="Arial"/>
              <a:cs typeface="Arial"/>
            </a:endParaRPr>
          </a:p>
        </p:txBody>
      </p:sp>
      <p:sp>
        <p:nvSpPr>
          <p:cNvPr id="2" name="TextBox 1">
            <a:extLst>
              <a:ext uri="{FF2B5EF4-FFF2-40B4-BE49-F238E27FC236}">
                <a16:creationId xmlns:a16="http://schemas.microsoft.com/office/drawing/2014/main" id="{ABF005FD-E6CC-30DB-4207-545CCCF9A46D}"/>
              </a:ext>
            </a:extLst>
          </p:cNvPr>
          <p:cNvSpPr txBox="1"/>
          <p:nvPr/>
        </p:nvSpPr>
        <p:spPr bwMode="auto">
          <a:xfrm>
            <a:off x="569765" y="4005311"/>
            <a:ext cx="4669275" cy="1051570"/>
          </a:xfrm>
          <a:prstGeom prst="rect">
            <a:avLst/>
          </a:prstGeom>
          <a:noFill/>
          <a:ln w="9525">
            <a:noFill/>
            <a:miter lim="800000"/>
            <a:headEnd/>
            <a:tailEnd/>
          </a:ln>
        </p:spPr>
        <p:txBody>
          <a:bodyPr rot="0" spcFirstLastPara="0" vert="horz" wrap="square" lIns="91440" tIns="45720" rIns="91440" bIns="45720" numCol="1" spcCol="0" rtlCol="0" fromWordArt="0" anchor="ctr" anchorCtr="0" forceAA="0" compatLnSpc="1">
            <a:prstTxWarp prst="textNoShape">
              <a:avLst/>
            </a:prstTxWarp>
            <a:sp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Bef>
                <a:spcPts val="500"/>
              </a:spcBef>
              <a:spcAft>
                <a:spcPts val="500"/>
              </a:spcAft>
              <a:buClr>
                <a:srgbClr val="C10C21"/>
              </a:buClr>
            </a:pPr>
            <a:r>
              <a:rPr lang="en-US" b="1" dirty="0">
                <a:solidFill>
                  <a:schemeClr val="accent6"/>
                </a:solidFill>
                <a:latin typeface="+mn-lt"/>
              </a:rPr>
              <a:t>Responsible Team:</a:t>
            </a:r>
            <a:r>
              <a:rPr lang="en-US" b="1" dirty="0">
                <a:solidFill>
                  <a:srgbClr val="EEAB91"/>
                </a:solidFill>
                <a:latin typeface="+mn-lt"/>
              </a:rPr>
              <a:t> </a:t>
            </a:r>
            <a:r>
              <a:rPr lang="en-US" b="1" dirty="0">
                <a:latin typeface="+mn-lt"/>
              </a:rPr>
              <a:t>Admitting Team</a:t>
            </a:r>
            <a:endParaRPr lang="en-US"/>
          </a:p>
          <a:p>
            <a:pPr>
              <a:spcBef>
                <a:spcPts val="500"/>
              </a:spcBef>
              <a:spcAft>
                <a:spcPts val="500"/>
              </a:spcAft>
            </a:pPr>
            <a:r>
              <a:rPr lang="en-US" b="1" dirty="0">
                <a:solidFill>
                  <a:schemeClr val="accent6"/>
                </a:solidFill>
                <a:latin typeface="+mn-lt"/>
              </a:rPr>
              <a:t>Timeframe: </a:t>
            </a:r>
            <a:r>
              <a:rPr lang="en-US" b="1" dirty="0">
                <a:latin typeface="+mn-lt"/>
              </a:rPr>
              <a:t>As soon as possible; ideally within 2 hours</a:t>
            </a:r>
            <a:endParaRPr lang="en-US" dirty="0"/>
          </a:p>
        </p:txBody>
      </p:sp>
    </p:spTree>
    <p:extLst>
      <p:ext uri="{BB962C8B-B14F-4D97-AF65-F5344CB8AC3E}">
        <p14:creationId xmlns:p14="http://schemas.microsoft.com/office/powerpoint/2010/main" val="3711495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FEE454-219E-CF3B-8BBA-350F1BB16250}"/>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2228174"/>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2999501" y="2164324"/>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None/>
              <a:tabLst>
                <a:tab pos="1285875" algn="l"/>
              </a:tabLst>
            </a:pPr>
            <a:r>
              <a:rPr lang="en-US" sz="1600">
                <a:latin typeface="Arial"/>
                <a:cs typeface="Arial"/>
              </a:rPr>
              <a:t>Identify tobacco use (last 14 days)</a:t>
            </a:r>
          </a:p>
        </p:txBody>
      </p:sp>
      <p:sp>
        <p:nvSpPr>
          <p:cNvPr id="18" name="TextBox 17">
            <a:extLst>
              <a:ext uri="{FF2B5EF4-FFF2-40B4-BE49-F238E27FC236}">
                <a16:creationId xmlns:a16="http://schemas.microsoft.com/office/drawing/2014/main" id="{144D3070-7043-654C-69A8-2F0D891875B9}"/>
              </a:ext>
            </a:extLst>
          </p:cNvPr>
          <p:cNvSpPr txBox="1"/>
          <p:nvPr/>
        </p:nvSpPr>
        <p:spPr bwMode="auto">
          <a:xfrm>
            <a:off x="1315397" y="2228174"/>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rPr>
              <a:t>1. </a:t>
            </a:r>
            <a:r>
              <a:rPr lang="en-US" sz="1600" b="1">
                <a:solidFill>
                  <a:schemeClr val="bg1"/>
                </a:solidFill>
                <a:latin typeface="+mn-lt"/>
              </a:rPr>
              <a:t>IDENTIFY</a:t>
            </a:r>
            <a:endPar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endParaRPr>
          </a:p>
        </p:txBody>
      </p:sp>
      <p:pic>
        <p:nvPicPr>
          <p:cNvPr id="7" name="Picture 6">
            <a:extLst>
              <a:ext uri="{FF2B5EF4-FFF2-40B4-BE49-F238E27FC236}">
                <a16:creationId xmlns:a16="http://schemas.microsoft.com/office/drawing/2014/main" id="{4606CE7B-1AA5-92EE-B65E-BB40339D1357}"/>
              </a:ext>
            </a:extLst>
          </p:cNvPr>
          <p:cNvPicPr>
            <a:picLocks noChangeAspect="1"/>
          </p:cNvPicPr>
          <p:nvPr/>
        </p:nvPicPr>
        <p:blipFill>
          <a:blip r:embed="rId5"/>
          <a:srcRect/>
          <a:stretch/>
        </p:blipFill>
        <p:spPr>
          <a:xfrm>
            <a:off x="696808" y="3056802"/>
            <a:ext cx="495300" cy="495300"/>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B43E3B3F-2E00-D9D6-A1C8-11150625BC8D}"/>
              </a:ext>
            </a:extLst>
          </p:cNvPr>
          <p:cNvSpPr txBox="1">
            <a:spLocks/>
          </p:cNvSpPr>
          <p:nvPr/>
        </p:nvSpPr>
        <p:spPr bwMode="auto">
          <a:xfrm>
            <a:off x="2999501" y="3037828"/>
            <a:ext cx="5691907" cy="53324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None/>
              <a:tabLst>
                <a:tab pos="1285875" algn="l"/>
              </a:tabLst>
            </a:pPr>
            <a:r>
              <a:rPr lang="en-US" sz="1600" dirty="0">
                <a:latin typeface="Arial"/>
                <a:cs typeface="Arial"/>
              </a:rPr>
              <a:t>Provide brief advice on importance of smokefree </a:t>
            </a:r>
            <a:br>
              <a:rPr lang="en-US" sz="1600">
                <a:latin typeface="Arial" panose="020B0604020202020204" pitchFamily="34" charset="0"/>
                <a:cs typeface="Arial" panose="020B0604020202020204" pitchFamily="34" charset="0"/>
              </a:rPr>
            </a:br>
            <a:r>
              <a:rPr lang="en-US" sz="1600" dirty="0">
                <a:latin typeface="Arial"/>
                <a:cs typeface="Arial"/>
              </a:rPr>
              <a:t>admission, role of stop smoking aids, and available support</a:t>
            </a:r>
          </a:p>
        </p:txBody>
      </p:sp>
      <p:sp>
        <p:nvSpPr>
          <p:cNvPr id="19" name="TextBox 18">
            <a:extLst>
              <a:ext uri="{FF2B5EF4-FFF2-40B4-BE49-F238E27FC236}">
                <a16:creationId xmlns:a16="http://schemas.microsoft.com/office/drawing/2014/main" id="{1CCD0867-1BD8-EA34-105D-5880A33C805C}"/>
              </a:ext>
            </a:extLst>
          </p:cNvPr>
          <p:cNvSpPr txBox="1"/>
          <p:nvPr/>
        </p:nvSpPr>
        <p:spPr bwMode="auto">
          <a:xfrm>
            <a:off x="1315397" y="3056802"/>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2. ADVISE</a:t>
            </a:r>
          </a:p>
        </p:txBody>
      </p:sp>
      <p:pic>
        <p:nvPicPr>
          <p:cNvPr id="10" name="Picture 9">
            <a:extLst>
              <a:ext uri="{FF2B5EF4-FFF2-40B4-BE49-F238E27FC236}">
                <a16:creationId xmlns:a16="http://schemas.microsoft.com/office/drawing/2014/main" id="{0A0DE261-07EA-CE48-6302-8A7B2ED2E6C4}"/>
              </a:ext>
            </a:extLst>
          </p:cNvPr>
          <p:cNvPicPr>
            <a:picLocks noChangeAspect="1"/>
          </p:cNvPicPr>
          <p:nvPr/>
        </p:nvPicPr>
        <p:blipFill>
          <a:blip r:embed="rId6"/>
          <a:srcRect/>
          <a:stretch/>
        </p:blipFill>
        <p:spPr>
          <a:xfrm>
            <a:off x="696808" y="3885430"/>
            <a:ext cx="495300" cy="495300"/>
          </a:xfrm>
          <a:prstGeom prst="rect">
            <a:avLst/>
          </a:prstGeom>
          <a:effectLst>
            <a:outerShdw blurRad="190500" dist="50800" dir="5400000" algn="ctr" rotWithShape="0">
              <a:srgbClr val="000000">
                <a:alpha val="15000"/>
              </a:srgbClr>
            </a:outerShdw>
          </a:effectLst>
        </p:spPr>
      </p:pic>
      <p:sp>
        <p:nvSpPr>
          <p:cNvPr id="11" name="Text Placeholder 3">
            <a:extLst>
              <a:ext uri="{FF2B5EF4-FFF2-40B4-BE49-F238E27FC236}">
                <a16:creationId xmlns:a16="http://schemas.microsoft.com/office/drawing/2014/main" id="{89CB99A9-7C56-4BB7-C807-B80ABDF74819}"/>
              </a:ext>
            </a:extLst>
          </p:cNvPr>
          <p:cNvSpPr txBox="1">
            <a:spLocks/>
          </p:cNvSpPr>
          <p:nvPr/>
        </p:nvSpPr>
        <p:spPr bwMode="auto">
          <a:xfrm>
            <a:off x="2999501" y="3853505"/>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a:latin typeface="Arial" panose="020B0604020202020204" pitchFamily="34" charset="0"/>
                <a:cs typeface="Arial" panose="020B0604020202020204" pitchFamily="34" charset="0"/>
              </a:rPr>
              <a:t>Initiate combination NRT and as appropriate consider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use of nicotine vape or nicotine analogues</a:t>
            </a:r>
          </a:p>
        </p:txBody>
      </p:sp>
      <p:sp>
        <p:nvSpPr>
          <p:cNvPr id="20" name="TextBox 19">
            <a:extLst>
              <a:ext uri="{FF2B5EF4-FFF2-40B4-BE49-F238E27FC236}">
                <a16:creationId xmlns:a16="http://schemas.microsoft.com/office/drawing/2014/main" id="{A63156AF-A59A-07B3-2B0D-E6B5E04DE0A0}"/>
              </a:ext>
            </a:extLst>
          </p:cNvPr>
          <p:cNvSpPr txBox="1"/>
          <p:nvPr/>
        </p:nvSpPr>
        <p:spPr bwMode="auto">
          <a:xfrm>
            <a:off x="1315397" y="3885430"/>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rPr>
              <a:t>3. TREAT</a:t>
            </a:r>
          </a:p>
        </p:txBody>
      </p:sp>
      <p:pic>
        <p:nvPicPr>
          <p:cNvPr id="13" name="Picture 12">
            <a:extLst>
              <a:ext uri="{FF2B5EF4-FFF2-40B4-BE49-F238E27FC236}">
                <a16:creationId xmlns:a16="http://schemas.microsoft.com/office/drawing/2014/main" id="{BDBF0B9C-172E-5022-65A8-2E522C5700DB}"/>
              </a:ext>
            </a:extLst>
          </p:cNvPr>
          <p:cNvPicPr>
            <a:picLocks noChangeAspect="1"/>
          </p:cNvPicPr>
          <p:nvPr/>
        </p:nvPicPr>
        <p:blipFill>
          <a:blip r:embed="rId7"/>
          <a:srcRect/>
          <a:stretch/>
        </p:blipFill>
        <p:spPr>
          <a:xfrm>
            <a:off x="696808" y="4714058"/>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067B2588-53C3-DA12-73BC-A4677C7777B9}"/>
              </a:ext>
            </a:extLst>
          </p:cNvPr>
          <p:cNvSpPr txBox="1">
            <a:spLocks/>
          </p:cNvSpPr>
          <p:nvPr/>
        </p:nvSpPr>
        <p:spPr bwMode="auto">
          <a:xfrm>
            <a:off x="2999501" y="4682133"/>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Inform patient they will be referred to the Tobacco Dependence Team. Use local pathway to refer/notify.  </a:t>
            </a:r>
          </a:p>
        </p:txBody>
      </p:sp>
      <p:sp>
        <p:nvSpPr>
          <p:cNvPr id="21" name="TextBox 20">
            <a:extLst>
              <a:ext uri="{FF2B5EF4-FFF2-40B4-BE49-F238E27FC236}">
                <a16:creationId xmlns:a16="http://schemas.microsoft.com/office/drawing/2014/main" id="{06C06AC8-B601-9CF1-EBBC-1427D9B14D9B}"/>
              </a:ext>
            </a:extLst>
          </p:cNvPr>
          <p:cNvSpPr txBox="1"/>
          <p:nvPr/>
        </p:nvSpPr>
        <p:spPr bwMode="auto">
          <a:xfrm>
            <a:off x="1315397" y="4714058"/>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rPr>
              <a:t>4. REFER</a:t>
            </a:r>
          </a:p>
        </p:txBody>
      </p:sp>
      <p:pic>
        <p:nvPicPr>
          <p:cNvPr id="16" name="Picture 15">
            <a:extLst>
              <a:ext uri="{FF2B5EF4-FFF2-40B4-BE49-F238E27FC236}">
                <a16:creationId xmlns:a16="http://schemas.microsoft.com/office/drawing/2014/main" id="{95767AE0-94F7-3CBF-CDB7-56BDCFCA86DD}"/>
              </a:ext>
            </a:extLst>
          </p:cNvPr>
          <p:cNvPicPr>
            <a:picLocks noChangeAspect="1"/>
          </p:cNvPicPr>
          <p:nvPr/>
        </p:nvPicPr>
        <p:blipFill>
          <a:blip r:embed="rId8"/>
          <a:srcRect/>
          <a:stretch/>
        </p:blipFill>
        <p:spPr>
          <a:xfrm>
            <a:off x="696808" y="5542685"/>
            <a:ext cx="495300" cy="495300"/>
          </a:xfrm>
          <a:prstGeom prst="rect">
            <a:avLst/>
          </a:prstGeom>
          <a:effectLst>
            <a:outerShdw blurRad="190500" dist="50800" dir="5400000" algn="ctr" rotWithShape="0">
              <a:srgbClr val="000000">
                <a:alpha val="15000"/>
              </a:srgbClr>
            </a:outerShdw>
          </a:effectLst>
        </p:spPr>
      </p:pic>
      <p:sp>
        <p:nvSpPr>
          <p:cNvPr id="17" name="Text Placeholder 3">
            <a:extLst>
              <a:ext uri="{FF2B5EF4-FFF2-40B4-BE49-F238E27FC236}">
                <a16:creationId xmlns:a16="http://schemas.microsoft.com/office/drawing/2014/main" id="{FD6EB93F-82A9-6905-5705-DA084868C7B1}"/>
              </a:ext>
            </a:extLst>
          </p:cNvPr>
          <p:cNvSpPr txBox="1">
            <a:spLocks/>
          </p:cNvSpPr>
          <p:nvPr/>
        </p:nvSpPr>
        <p:spPr bwMode="auto">
          <a:xfrm>
            <a:off x="2999501" y="5510760"/>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Tobacco dependence in the </a:t>
            </a:r>
            <a:r>
              <a:rPr lang="en-US" sz="1600" b="1" dirty="0">
                <a:latin typeface="Arial" panose="020B0604020202020204" pitchFamily="34" charset="0"/>
                <a:cs typeface="Arial" panose="020B0604020202020204" pitchFamily="34" charset="0"/>
              </a:rPr>
              <a:t>admission diagnosis</a:t>
            </a:r>
            <a:r>
              <a:rPr lang="en-US" sz="1600" dirty="0">
                <a:latin typeface="Arial" panose="020B0604020202020204" pitchFamily="34" charset="0"/>
                <a:cs typeface="Arial" panose="020B0604020202020204" pitchFamily="34" charset="0"/>
              </a:rPr>
              <a:t> list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a:t>
            </a:r>
            <a:r>
              <a:rPr lang="en-US" sz="1600" b="1" dirty="0">
                <a:latin typeface="Arial" panose="020B0604020202020204" pitchFamily="34" charset="0"/>
                <a:cs typeface="Arial" panose="020B0604020202020204" pitchFamily="34" charset="0"/>
              </a:rPr>
              <a:t>disease management plan </a:t>
            </a:r>
          </a:p>
        </p:txBody>
      </p:sp>
      <p:sp>
        <p:nvSpPr>
          <p:cNvPr id="22" name="TextBox 21">
            <a:extLst>
              <a:ext uri="{FF2B5EF4-FFF2-40B4-BE49-F238E27FC236}">
                <a16:creationId xmlns:a16="http://schemas.microsoft.com/office/drawing/2014/main" id="{956390A4-F361-F0D8-D1F1-04657B2F39B1}"/>
              </a:ext>
            </a:extLst>
          </p:cNvPr>
          <p:cNvSpPr txBox="1"/>
          <p:nvPr/>
        </p:nvSpPr>
        <p:spPr bwMode="auto">
          <a:xfrm>
            <a:off x="1315397" y="5542685"/>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pPr>
            <a:r>
              <a:rPr kumimoji="0" lang="en-US" sz="1600" b="1" i="0" u="none" strike="noStrike" kern="1200" cap="none" spc="0" normalizeH="0" baseline="0" noProof="0">
                <a:ln>
                  <a:noFill/>
                </a:ln>
                <a:solidFill>
                  <a:schemeClr val="bg1"/>
                </a:solidFill>
                <a:effectLst/>
                <a:uLnTx/>
                <a:uFillTx/>
                <a:latin typeface="+mn-lt"/>
                <a:ea typeface="Geneva" pitchFamily="-109" charset="0"/>
                <a:cs typeface="Geneva" pitchFamily="-109" charset="0"/>
              </a:rPr>
              <a:t>5. RECORD</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364106"/>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r>
              <a:rPr lang="en-US" dirty="0">
                <a:solidFill>
                  <a:srgbClr val="FB8802"/>
                </a:solidFill>
              </a:rPr>
              <a:t>Admission Bundle</a:t>
            </a:r>
            <a:br>
              <a:rPr lang="en-US" dirty="0">
                <a:solidFill>
                  <a:schemeClr val="tx1"/>
                </a:solidFill>
              </a:rPr>
            </a:br>
            <a:r>
              <a:rPr lang="en-US" sz="2100" b="0" dirty="0">
                <a:solidFill>
                  <a:schemeClr val="tx1"/>
                </a:solidFill>
              </a:rPr>
              <a:t>Brief intervention &amp; acute management of nicotine withdrawal</a:t>
            </a:r>
          </a:p>
        </p:txBody>
      </p:sp>
      <p:sp>
        <p:nvSpPr>
          <p:cNvPr id="29" name="Title 1">
            <a:extLst>
              <a:ext uri="{FF2B5EF4-FFF2-40B4-BE49-F238E27FC236}">
                <a16:creationId xmlns:a16="http://schemas.microsoft.com/office/drawing/2014/main" id="{10F7A93D-7029-2B6E-C3C9-2EC38EBBBFAB}"/>
              </a:ext>
            </a:extLst>
          </p:cNvPr>
          <p:cNvSpPr txBox="1">
            <a:spLocks/>
          </p:cNvSpPr>
          <p:nvPr/>
        </p:nvSpPr>
        <p:spPr>
          <a:xfrm>
            <a:off x="571500" y="1198756"/>
            <a:ext cx="7597227" cy="517763"/>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r>
              <a:rPr lang="en-US" sz="1600" dirty="0">
                <a:solidFill>
                  <a:schemeClr val="tx1"/>
                </a:solidFill>
                <a:latin typeface="Arial"/>
                <a:cs typeface="Arial"/>
              </a:rPr>
              <a:t>Responsible Team: </a:t>
            </a:r>
            <a:r>
              <a:rPr lang="en-US" sz="1600" dirty="0">
                <a:solidFill>
                  <a:schemeClr val="accent1"/>
                </a:solidFill>
                <a:latin typeface="Arial"/>
                <a:cs typeface="Arial"/>
              </a:rPr>
              <a:t>Admitting Team</a:t>
            </a:r>
            <a:r>
              <a:rPr lang="en-US" sz="1600" b="0" dirty="0">
                <a:solidFill>
                  <a:schemeClr val="accent1"/>
                </a:solidFill>
                <a:latin typeface="Arial"/>
                <a:cs typeface="Arial"/>
              </a:rPr>
              <a:t> </a:t>
            </a:r>
            <a:endParaRPr lang="en-US" sz="1600" b="0">
              <a:solidFill>
                <a:schemeClr val="accent1"/>
              </a:solidFill>
            </a:endParaRPr>
          </a:p>
          <a:p>
            <a:pPr marL="9525" indent="-9525"/>
            <a:r>
              <a:rPr lang="en-US" sz="1600" dirty="0">
                <a:solidFill>
                  <a:schemeClr val="tx1"/>
                </a:solidFill>
                <a:latin typeface="Arial"/>
                <a:cs typeface="Arial"/>
              </a:rPr>
              <a:t>Target for completion:</a:t>
            </a:r>
            <a:r>
              <a:rPr lang="en-US" sz="1600" b="0" dirty="0">
                <a:solidFill>
                  <a:schemeClr val="tx1"/>
                </a:solidFill>
                <a:latin typeface="Arial"/>
                <a:cs typeface="Arial"/>
              </a:rPr>
              <a:t> </a:t>
            </a:r>
            <a:r>
              <a:rPr lang="en-US" sz="1600" dirty="0">
                <a:solidFill>
                  <a:schemeClr val="accent1"/>
                </a:solidFill>
                <a:latin typeface="Arial"/>
                <a:cs typeface="Arial"/>
              </a:rPr>
              <a:t>As soon as possible; ideally within two hours of admission</a:t>
            </a:r>
            <a:endParaRPr lang="en-US">
              <a:solidFill>
                <a:schemeClr val="accent1"/>
              </a:solidFill>
            </a:endParaRPr>
          </a:p>
        </p:txBody>
      </p:sp>
    </p:spTree>
    <p:extLst>
      <p:ext uri="{BB962C8B-B14F-4D97-AF65-F5344CB8AC3E}">
        <p14:creationId xmlns:p14="http://schemas.microsoft.com/office/powerpoint/2010/main" val="3961464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24781-DE02-5803-4938-48A29F779F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ECC00F-4B33-5677-6944-1F8A9C787392}"/>
              </a:ext>
            </a:extLst>
          </p:cNvPr>
          <p:cNvSpPr>
            <a:spLocks noGrp="1"/>
          </p:cNvSpPr>
          <p:nvPr>
            <p:ph type="title"/>
          </p:nvPr>
        </p:nvSpPr>
        <p:spPr>
          <a:xfrm>
            <a:off x="457200" y="260350"/>
            <a:ext cx="8229600" cy="865188"/>
          </a:xfrm>
        </p:spPr>
        <p:txBody>
          <a:bodyPr/>
          <a:lstStyle/>
          <a:p>
            <a:pPr algn="ctr"/>
            <a:r>
              <a:rPr lang="en-GB" altLang="en-US" sz="2800" dirty="0">
                <a:latin typeface="+mn-lt"/>
                <a:ea typeface="ＭＳ Ｐゴシック"/>
                <a:cs typeface="Arial"/>
              </a:rPr>
              <a:t>Inpatient pathway</a:t>
            </a:r>
            <a:endParaRPr lang="en-GB" altLang="en-US" sz="2800" b="0" dirty="0">
              <a:latin typeface="+mn-lt"/>
              <a:ea typeface="ＭＳ Ｐゴシック"/>
              <a:cs typeface="Arial"/>
            </a:endParaRPr>
          </a:p>
        </p:txBody>
      </p:sp>
      <p:sp>
        <p:nvSpPr>
          <p:cNvPr id="3" name="Footer Placeholder 3">
            <a:extLst>
              <a:ext uri="{FF2B5EF4-FFF2-40B4-BE49-F238E27FC236}">
                <a16:creationId xmlns:a16="http://schemas.microsoft.com/office/drawing/2014/main" id="{A15B9C75-89FB-916F-63B5-FB6CF730FC37}"/>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pic>
        <p:nvPicPr>
          <p:cNvPr id="4" name="Picture 3">
            <a:extLst>
              <a:ext uri="{FF2B5EF4-FFF2-40B4-BE49-F238E27FC236}">
                <a16:creationId xmlns:a16="http://schemas.microsoft.com/office/drawing/2014/main" id="{9B3F2308-2581-F2C2-249E-BA7B2A260ACA}"/>
              </a:ext>
            </a:extLst>
          </p:cNvPr>
          <p:cNvPicPr>
            <a:picLocks noChangeAspect="1"/>
          </p:cNvPicPr>
          <p:nvPr/>
        </p:nvPicPr>
        <p:blipFill>
          <a:blip r:embed="rId3"/>
          <a:srcRect/>
          <a:stretch/>
        </p:blipFill>
        <p:spPr>
          <a:xfrm>
            <a:off x="515823" y="2478837"/>
            <a:ext cx="8050362" cy="2321714"/>
          </a:xfrm>
          <a:prstGeom prst="rect">
            <a:avLst/>
          </a:prstGeom>
        </p:spPr>
      </p:pic>
      <p:pic>
        <p:nvPicPr>
          <p:cNvPr id="6" name="Picture 5">
            <a:extLst>
              <a:ext uri="{FF2B5EF4-FFF2-40B4-BE49-F238E27FC236}">
                <a16:creationId xmlns:a16="http://schemas.microsoft.com/office/drawing/2014/main" id="{0978E35E-1BED-657F-9D4A-D94582283A7C}"/>
              </a:ext>
            </a:extLst>
          </p:cNvPr>
          <p:cNvPicPr>
            <a:picLocks noChangeAspect="1"/>
          </p:cNvPicPr>
          <p:nvPr/>
        </p:nvPicPr>
        <p:blipFill>
          <a:blip r:embed="rId4"/>
          <a:srcRect/>
          <a:stretch/>
        </p:blipFill>
        <p:spPr>
          <a:xfrm>
            <a:off x="515823" y="2478837"/>
            <a:ext cx="8050362" cy="2321713"/>
          </a:xfrm>
          <a:prstGeom prst="rect">
            <a:avLst/>
          </a:prstGeom>
        </p:spPr>
      </p:pic>
      <p:pic>
        <p:nvPicPr>
          <p:cNvPr id="7" name="Picture 6">
            <a:extLst>
              <a:ext uri="{FF2B5EF4-FFF2-40B4-BE49-F238E27FC236}">
                <a16:creationId xmlns:a16="http://schemas.microsoft.com/office/drawing/2014/main" id="{3ADF2DDC-B00A-4A33-7169-4EFC0669E425}"/>
              </a:ext>
            </a:extLst>
          </p:cNvPr>
          <p:cNvPicPr>
            <a:picLocks noChangeAspect="1"/>
          </p:cNvPicPr>
          <p:nvPr/>
        </p:nvPicPr>
        <p:blipFill>
          <a:blip r:embed="rId5"/>
          <a:srcRect/>
          <a:stretch/>
        </p:blipFill>
        <p:spPr>
          <a:xfrm>
            <a:off x="515823" y="2478837"/>
            <a:ext cx="8050362" cy="2321713"/>
          </a:xfrm>
          <a:prstGeom prst="rect">
            <a:avLst/>
          </a:prstGeom>
        </p:spPr>
      </p:pic>
      <p:pic>
        <p:nvPicPr>
          <p:cNvPr id="8" name="Picture 7">
            <a:extLst>
              <a:ext uri="{FF2B5EF4-FFF2-40B4-BE49-F238E27FC236}">
                <a16:creationId xmlns:a16="http://schemas.microsoft.com/office/drawing/2014/main" id="{7F839AC4-CF63-16CA-EBE6-25B184AF88B4}"/>
              </a:ext>
            </a:extLst>
          </p:cNvPr>
          <p:cNvPicPr>
            <a:picLocks noChangeAspect="1"/>
          </p:cNvPicPr>
          <p:nvPr/>
        </p:nvPicPr>
        <p:blipFill>
          <a:blip r:embed="rId6"/>
          <a:srcRect/>
          <a:stretch/>
        </p:blipFill>
        <p:spPr>
          <a:xfrm>
            <a:off x="515823" y="2478837"/>
            <a:ext cx="8050362" cy="2321713"/>
          </a:xfrm>
          <a:prstGeom prst="rect">
            <a:avLst/>
          </a:prstGeom>
        </p:spPr>
      </p:pic>
      <p:pic>
        <p:nvPicPr>
          <p:cNvPr id="9" name="Picture 8">
            <a:extLst>
              <a:ext uri="{FF2B5EF4-FFF2-40B4-BE49-F238E27FC236}">
                <a16:creationId xmlns:a16="http://schemas.microsoft.com/office/drawing/2014/main" id="{D8A60674-4188-23C2-BF1C-E86810E283E8}"/>
              </a:ext>
            </a:extLst>
          </p:cNvPr>
          <p:cNvPicPr>
            <a:picLocks noChangeAspect="1"/>
          </p:cNvPicPr>
          <p:nvPr/>
        </p:nvPicPr>
        <p:blipFill>
          <a:blip r:embed="rId7"/>
          <a:srcRect/>
          <a:stretch/>
        </p:blipFill>
        <p:spPr>
          <a:xfrm>
            <a:off x="515823" y="2478837"/>
            <a:ext cx="8050362" cy="2321713"/>
          </a:xfrm>
          <a:prstGeom prst="rect">
            <a:avLst/>
          </a:prstGeom>
        </p:spPr>
      </p:pic>
      <p:pic>
        <p:nvPicPr>
          <p:cNvPr id="10" name="Picture 9">
            <a:extLst>
              <a:ext uri="{FF2B5EF4-FFF2-40B4-BE49-F238E27FC236}">
                <a16:creationId xmlns:a16="http://schemas.microsoft.com/office/drawing/2014/main" id="{3C841829-5BBD-B868-3661-BC7E2568A4BC}"/>
              </a:ext>
            </a:extLst>
          </p:cNvPr>
          <p:cNvPicPr>
            <a:picLocks noChangeAspect="1"/>
          </p:cNvPicPr>
          <p:nvPr/>
        </p:nvPicPr>
        <p:blipFill>
          <a:blip r:embed="rId8"/>
          <a:srcRect/>
          <a:stretch/>
        </p:blipFill>
        <p:spPr>
          <a:xfrm>
            <a:off x="515823" y="2478837"/>
            <a:ext cx="8050362" cy="2321713"/>
          </a:xfrm>
          <a:prstGeom prst="rect">
            <a:avLst/>
          </a:prstGeom>
        </p:spPr>
      </p:pic>
    </p:spTree>
    <p:extLst>
      <p:ext uri="{BB962C8B-B14F-4D97-AF65-F5344CB8AC3E}">
        <p14:creationId xmlns:p14="http://schemas.microsoft.com/office/powerpoint/2010/main" val="130091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ABCFB5-DCFC-5922-B25B-F0ED7410343D}"/>
              </a:ext>
            </a:extLst>
          </p:cNvPr>
          <p:cNvPicPr>
            <a:picLocks noChangeAspect="1"/>
          </p:cNvPicPr>
          <p:nvPr/>
        </p:nvPicPr>
        <p:blipFill>
          <a:blip r:embed="rId3"/>
          <a:srcRect/>
          <a:stretch/>
        </p:blipFill>
        <p:spPr>
          <a:xfrm>
            <a:off x="0" y="0"/>
            <a:ext cx="9144000" cy="6858000"/>
          </a:xfrm>
          <a:prstGeom prst="rect">
            <a:avLst/>
          </a:prstGeom>
        </p:spPr>
      </p:pic>
      <p:sp>
        <p:nvSpPr>
          <p:cNvPr id="4" name="Text Placeholder 3">
            <a:extLst>
              <a:ext uri="{FF2B5EF4-FFF2-40B4-BE49-F238E27FC236}">
                <a16:creationId xmlns:a16="http://schemas.microsoft.com/office/drawing/2014/main" id="{143141F1-0902-C647-52CA-E560E0474BCB}"/>
              </a:ext>
            </a:extLst>
          </p:cNvPr>
          <p:cNvSpPr txBox="1">
            <a:spLocks/>
          </p:cNvSpPr>
          <p:nvPr/>
        </p:nvSpPr>
        <p:spPr bwMode="auto">
          <a:xfrm>
            <a:off x="1943928" y="2338599"/>
            <a:ext cx="5411732" cy="17316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200"/>
              </a:lnSpc>
              <a:spcBef>
                <a:spcPts val="0"/>
              </a:spcBef>
              <a:spcAft>
                <a:spcPts val="1200"/>
              </a:spcAft>
              <a:buClr>
                <a:srgbClr val="F79644"/>
              </a:buClr>
              <a:buNone/>
              <a:tabLst>
                <a:tab pos="1285875" algn="l"/>
              </a:tabLst>
            </a:pPr>
            <a:r>
              <a:rPr lang="en-US" sz="2400" b="1" dirty="0">
                <a:solidFill>
                  <a:schemeClr val="accent1"/>
                </a:solidFill>
                <a:latin typeface="Arial"/>
                <a:cs typeface="Arial"/>
              </a:rPr>
              <a:t>We know that advice from </a:t>
            </a:r>
            <a:br>
              <a:rPr lang="en-US" sz="2400" b="1" dirty="0">
                <a:latin typeface="Arial" panose="020B0604020202020204" pitchFamily="34" charset="0"/>
                <a:cs typeface="Arial" panose="020B0604020202020204" pitchFamily="34" charset="0"/>
              </a:rPr>
            </a:br>
            <a:r>
              <a:rPr lang="en-US" sz="2400" b="1" dirty="0">
                <a:solidFill>
                  <a:schemeClr val="accent1"/>
                </a:solidFill>
                <a:latin typeface="Arial"/>
                <a:cs typeface="Arial"/>
              </a:rPr>
              <a:t>a healthcare professional significantly increases </a:t>
            </a:r>
            <a:br>
              <a:rPr lang="en-US" sz="2400" b="1" dirty="0">
                <a:latin typeface="Arial" panose="020B0604020202020204" pitchFamily="34" charset="0"/>
                <a:cs typeface="Arial" panose="020B0604020202020204" pitchFamily="34" charset="0"/>
              </a:rPr>
            </a:br>
            <a:r>
              <a:rPr lang="en-US" sz="2400" b="1" dirty="0">
                <a:solidFill>
                  <a:schemeClr val="accent1"/>
                </a:solidFill>
                <a:latin typeface="Arial"/>
                <a:cs typeface="Arial"/>
              </a:rPr>
              <a:t>patient motivation to stop smoking</a:t>
            </a:r>
          </a:p>
        </p:txBody>
      </p:sp>
      <p:sp>
        <p:nvSpPr>
          <p:cNvPr id="5" name="Text Placeholder 3">
            <a:extLst>
              <a:ext uri="{FF2B5EF4-FFF2-40B4-BE49-F238E27FC236}">
                <a16:creationId xmlns:a16="http://schemas.microsoft.com/office/drawing/2014/main" id="{83959B54-6DEB-42F0-FD31-B303D79E5BCF}"/>
              </a:ext>
            </a:extLst>
          </p:cNvPr>
          <p:cNvSpPr txBox="1">
            <a:spLocks/>
          </p:cNvSpPr>
          <p:nvPr/>
        </p:nvSpPr>
        <p:spPr bwMode="auto">
          <a:xfrm>
            <a:off x="2484255" y="4220547"/>
            <a:ext cx="4871405" cy="52947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200"/>
              </a:lnSpc>
              <a:spcBef>
                <a:spcPts val="0"/>
              </a:spcBef>
              <a:spcAft>
                <a:spcPts val="1200"/>
              </a:spcAft>
              <a:buClr>
                <a:srgbClr val="F79644"/>
              </a:buClr>
              <a:buFont typeface="Lucida Grande" panose="020B0600040502020204" pitchFamily="34" charset="0"/>
              <a:buNone/>
              <a:tabLst>
                <a:tab pos="1285875" algn="l"/>
              </a:tabLst>
            </a:pPr>
            <a:r>
              <a:rPr lang="en-US" sz="2400" b="1">
                <a:latin typeface="Arial" panose="020B0604020202020204" pitchFamily="34" charset="0"/>
                <a:cs typeface="Arial" panose="020B0604020202020204" pitchFamily="34" charset="0"/>
              </a:rPr>
              <a:t>You can make a difference.</a:t>
            </a:r>
          </a:p>
        </p:txBody>
      </p:sp>
    </p:spTree>
    <p:extLst>
      <p:ext uri="{BB962C8B-B14F-4D97-AF65-F5344CB8AC3E}">
        <p14:creationId xmlns:p14="http://schemas.microsoft.com/office/powerpoint/2010/main" val="994712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B19748-A800-885A-9F8F-4E52A6F0F1B9}"/>
              </a:ext>
            </a:extLst>
          </p:cNvPr>
          <p:cNvPicPr>
            <a:picLocks noChangeAspect="1"/>
          </p:cNvPicPr>
          <p:nvPr/>
        </p:nvPicPr>
        <p:blipFill>
          <a:blip r:embed="rId3">
            <a:alphaModFix amt="45000"/>
          </a:blip>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B1DBB6C4-DC96-6BEF-3159-A583B7535E61}"/>
              </a:ext>
            </a:extLst>
          </p:cNvPr>
          <p:cNvSpPr txBox="1">
            <a:spLocks/>
          </p:cNvSpPr>
          <p:nvPr/>
        </p:nvSpPr>
        <p:spPr>
          <a:xfrm>
            <a:off x="590550" y="737839"/>
            <a:ext cx="7962900" cy="607741"/>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400">
                <a:solidFill>
                  <a:schemeClr val="accent1"/>
                </a:solidFill>
                <a:effectLst>
                  <a:outerShdw blurRad="317500" dist="63500" dir="5400000" algn="ctr" rotWithShape="0">
                    <a:schemeClr val="bg1">
                      <a:alpha val="65436"/>
                    </a:schemeClr>
                  </a:outerShdw>
                </a:effectLst>
              </a:rPr>
              <a:t>Why this setting?</a:t>
            </a:r>
          </a:p>
        </p:txBody>
      </p:sp>
      <p:sp>
        <p:nvSpPr>
          <p:cNvPr id="3" name="Text Placeholder 2">
            <a:extLst>
              <a:ext uri="{FF2B5EF4-FFF2-40B4-BE49-F238E27FC236}">
                <a16:creationId xmlns:a16="http://schemas.microsoft.com/office/drawing/2014/main" id="{17543B6A-6F62-398E-D118-C226FD9A8259}"/>
              </a:ext>
            </a:extLst>
          </p:cNvPr>
          <p:cNvSpPr txBox="1">
            <a:spLocks/>
          </p:cNvSpPr>
          <p:nvPr/>
        </p:nvSpPr>
        <p:spPr>
          <a:xfrm>
            <a:off x="588698" y="1929161"/>
            <a:ext cx="7966604" cy="4191000"/>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400"/>
              </a:lnSpc>
              <a:spcAft>
                <a:spcPts val="1000"/>
              </a:spcAft>
              <a:buFont typeface="Lucida Grande" panose="020B0600040502020204" pitchFamily="34" charset="0"/>
              <a:buNone/>
            </a:pPr>
            <a:r>
              <a:rPr lang="en-US">
                <a:effectLst>
                  <a:outerShdw blurRad="317500" dist="63500" dir="5400000" algn="ctr" rotWithShape="0">
                    <a:schemeClr val="bg1">
                      <a:alpha val="65436"/>
                    </a:schemeClr>
                  </a:outerShdw>
                </a:effectLst>
              </a:rPr>
              <a:t>People who smoke are </a:t>
            </a:r>
            <a:r>
              <a:rPr lang="en-US" sz="2000" b="1">
                <a:solidFill>
                  <a:schemeClr val="accent1"/>
                </a:solidFill>
                <a:effectLst>
                  <a:outerShdw blurRad="317500" dist="63500" dir="5400000" algn="ctr" rotWithShape="0">
                    <a:schemeClr val="bg1">
                      <a:alpha val="65436"/>
                    </a:schemeClr>
                  </a:outerShdw>
                </a:effectLst>
              </a:rPr>
              <a:t>36%</a:t>
            </a:r>
            <a:r>
              <a:rPr lang="en-US">
                <a:effectLst>
                  <a:outerShdw blurRad="317500" dist="63500" dir="5400000" algn="ctr" rotWithShape="0">
                    <a:schemeClr val="bg1">
                      <a:alpha val="65436"/>
                    </a:schemeClr>
                  </a:outerShdw>
                </a:effectLst>
              </a:rPr>
              <a:t> more likely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to be admitted to hospital </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1 million</a:t>
            </a:r>
            <a:r>
              <a:rPr lang="en-US">
                <a:effectLst>
                  <a:outerShdw blurRad="317500" dist="63500" dir="5400000" algn="ctr" rotWithShape="0">
                    <a:schemeClr val="bg1">
                      <a:alpha val="65436"/>
                    </a:schemeClr>
                  </a:outerShdw>
                </a:effectLst>
              </a:rPr>
              <a:t> people that smoke are admitted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to hospital at least once each year</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20,000</a:t>
            </a:r>
            <a:r>
              <a:rPr lang="en-US">
                <a:effectLst>
                  <a:outerShdw blurRad="317500" dist="63500" dir="5400000" algn="ctr" rotWithShape="0">
                    <a:schemeClr val="bg1">
                      <a:alpha val="65436"/>
                    </a:schemeClr>
                  </a:outerShdw>
                </a:effectLst>
              </a:rPr>
              <a:t> people who smoke in hospital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on any given day in the UK</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Every minute…</a:t>
            </a:r>
            <a:r>
              <a:rPr lang="en-US">
                <a:effectLst>
                  <a:outerShdw blurRad="317500" dist="63500" dir="5400000" algn="ctr" rotWithShape="0">
                    <a:schemeClr val="bg1">
                      <a:alpha val="65436"/>
                    </a:schemeClr>
                  </a:outerShdw>
                </a:effectLst>
              </a:rPr>
              <a:t> a person who smokes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is admitted to hospital</a:t>
            </a:r>
          </a:p>
          <a:p>
            <a:pPr marL="0" indent="0" algn="ctr">
              <a:lnSpc>
                <a:spcPts val="2400"/>
              </a:lnSpc>
              <a:spcAft>
                <a:spcPts val="1000"/>
              </a:spcAft>
              <a:buFont typeface="Lucida Grande" panose="020B0600040502020204" pitchFamily="34" charset="0"/>
              <a:buNone/>
            </a:pPr>
            <a:r>
              <a:rPr lang="en-US" sz="2000" b="1">
                <a:solidFill>
                  <a:schemeClr val="accent1"/>
                </a:solidFill>
                <a:effectLst>
                  <a:outerShdw blurRad="317500" dist="63500" dir="5400000" algn="ctr" rotWithShape="0">
                    <a:schemeClr val="bg1">
                      <a:alpha val="65436"/>
                    </a:schemeClr>
                  </a:outerShdw>
                </a:effectLst>
              </a:rPr>
              <a:t>Every 8 minutes…</a:t>
            </a:r>
            <a:r>
              <a:rPr lang="en-US">
                <a:effectLst>
                  <a:outerShdw blurRad="317500" dist="63500" dir="5400000" algn="ctr" rotWithShape="0">
                    <a:schemeClr val="bg1">
                      <a:alpha val="65436"/>
                    </a:schemeClr>
                  </a:outerShdw>
                </a:effectLst>
              </a:rPr>
              <a:t> a person who smokes </a:t>
            </a:r>
            <a:br>
              <a:rPr lang="en-US">
                <a:effectLst>
                  <a:outerShdw blurRad="317500" dist="63500" dir="5400000" algn="ctr" rotWithShape="0">
                    <a:schemeClr val="bg1">
                      <a:alpha val="65436"/>
                    </a:schemeClr>
                  </a:outerShdw>
                </a:effectLst>
              </a:rPr>
            </a:br>
            <a:r>
              <a:rPr lang="en-US">
                <a:effectLst>
                  <a:outerShdw blurRad="317500" dist="63500" dir="5400000" algn="ctr" rotWithShape="0">
                    <a:schemeClr val="bg1">
                      <a:alpha val="65436"/>
                    </a:schemeClr>
                  </a:outerShdw>
                </a:effectLst>
              </a:rPr>
              <a:t>will die of their smoking related illness</a:t>
            </a:r>
          </a:p>
        </p:txBody>
      </p:sp>
    </p:spTree>
    <p:extLst>
      <p:ext uri="{BB962C8B-B14F-4D97-AF65-F5344CB8AC3E}">
        <p14:creationId xmlns:p14="http://schemas.microsoft.com/office/powerpoint/2010/main" val="17847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par>
                          <p:cTn id="28" fill="hold">
                            <p:stCondLst>
                              <p:cond delay="6000"/>
                            </p:stCondLst>
                            <p:childTnLst>
                              <p:par>
                                <p:cTn id="29" presetID="10" presetClass="entr" presetSubtype="0" fill="hold" nodeType="afterEffect">
                                  <p:stCondLst>
                                    <p:cond delay="50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371545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767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Treating tobacco dependence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is the </a:t>
            </a:r>
            <a:r>
              <a:rPr lang="en-US" sz="2800" b="1" u="sng" dirty="0">
                <a:solidFill>
                  <a:schemeClr val="bg2"/>
                </a:solidFill>
                <a:effectLst>
                  <a:outerShdw blurRad="254000" dist="63500" dir="5400000" algn="ctr" rotWithShape="0">
                    <a:srgbClr val="000000">
                      <a:alpha val="25000"/>
                    </a:srgbClr>
                  </a:outerShdw>
                </a:effectLst>
                <a:latin typeface="+mn-lt"/>
                <a:cs typeface="Segoe UI"/>
              </a:rPr>
              <a:t>single</a:t>
            </a:r>
            <a:r>
              <a:rPr lang="en-US" sz="2800" dirty="0">
                <a:solidFill>
                  <a:schemeClr val="bg2"/>
                </a:solidFill>
                <a:effectLst>
                  <a:outerShdw blurRad="254000" dist="63500" dir="5400000" algn="ctr" rotWithShape="0">
                    <a:srgbClr val="000000">
                      <a:alpha val="25000"/>
                    </a:srgbClr>
                  </a:outerShdw>
                </a:effectLst>
                <a:latin typeface="+mn-lt"/>
                <a:cs typeface="Segoe UI"/>
              </a:rPr>
              <a:t> most important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preventive intervention that can be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provided to patients who smoke</a:t>
            </a:r>
            <a:endParaRPr lang="en-US" sz="2800" i="0" u="none" strike="noStrike" baseline="0" dirty="0">
              <a:solidFill>
                <a:schemeClr val="bg2"/>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701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4F8C84-E4DA-C282-2923-DF43D1675FF1}"/>
              </a:ext>
            </a:extLst>
          </p:cNvPr>
          <p:cNvPicPr>
            <a:picLocks noChangeAspect="1"/>
          </p:cNvPicPr>
          <p:nvPr/>
        </p:nvPicPr>
        <p:blipFill>
          <a:blip r:embed="rId3"/>
          <a:stretch>
            <a:fillRect/>
          </a:stretch>
        </p:blipFill>
        <p:spPr>
          <a:xfrm>
            <a:off x="-18884" y="0"/>
            <a:ext cx="9144000" cy="6858000"/>
          </a:xfrm>
          <a:prstGeom prst="rect">
            <a:avLst/>
          </a:prstGeom>
        </p:spPr>
      </p:pic>
      <p:sp>
        <p:nvSpPr>
          <p:cNvPr id="7" name="Title 1">
            <a:extLst>
              <a:ext uri="{FF2B5EF4-FFF2-40B4-BE49-F238E27FC236}">
                <a16:creationId xmlns:a16="http://schemas.microsoft.com/office/drawing/2014/main" id="{DFDF1A0B-9FE2-A79E-7E60-D72B11BF361A}"/>
              </a:ext>
            </a:extLst>
          </p:cNvPr>
          <p:cNvSpPr txBox="1">
            <a:spLocks/>
          </p:cNvSpPr>
          <p:nvPr/>
        </p:nvSpPr>
        <p:spPr bwMode="auto">
          <a:xfrm>
            <a:off x="0" y="428766"/>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a:solidFill>
                  <a:schemeClr val="accent1"/>
                </a:solidFill>
              </a:rPr>
              <a:t>Risks from smoking</a:t>
            </a:r>
          </a:p>
        </p:txBody>
      </p:sp>
      <p:sp>
        <p:nvSpPr>
          <p:cNvPr id="8" name="Title 1">
            <a:extLst>
              <a:ext uri="{FF2B5EF4-FFF2-40B4-BE49-F238E27FC236}">
                <a16:creationId xmlns:a16="http://schemas.microsoft.com/office/drawing/2014/main" id="{66CAD349-F89E-80C5-5DB1-34E70B6A99C7}"/>
              </a:ext>
            </a:extLst>
          </p:cNvPr>
          <p:cNvSpPr txBox="1">
            <a:spLocks/>
          </p:cNvSpPr>
          <p:nvPr/>
        </p:nvSpPr>
        <p:spPr bwMode="auto">
          <a:xfrm>
            <a:off x="0" y="881863"/>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GB" sz="1800" b="0">
                <a:solidFill>
                  <a:schemeClr val="accent3"/>
                </a:solidFill>
                <a:effectLst/>
                <a:latin typeface="Helvetica" pitchFamily="2" charset="0"/>
              </a:rPr>
              <a:t>Smoking can damage every part of the body</a:t>
            </a:r>
          </a:p>
        </p:txBody>
      </p:sp>
    </p:spTree>
    <p:extLst>
      <p:ext uri="{BB962C8B-B14F-4D97-AF65-F5344CB8AC3E}">
        <p14:creationId xmlns:p14="http://schemas.microsoft.com/office/powerpoint/2010/main" val="2373046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9A2F70-6B7D-F291-65C5-7A61386A11BB}"/>
              </a:ext>
            </a:extLst>
          </p:cNvPr>
          <p:cNvSpPr>
            <a:spLocks noGrp="1"/>
          </p:cNvSpPr>
          <p:nvPr>
            <p:ph type="body" idx="12"/>
          </p:nvPr>
        </p:nvSpPr>
        <p:spPr>
          <a:xfrm>
            <a:off x="884785" y="1425039"/>
            <a:ext cx="7095029" cy="4429496"/>
          </a:xfrm>
        </p:spPr>
        <p:txBody>
          <a:bodyPr anchor="ctr"/>
          <a:lstStyle/>
          <a:p>
            <a:pPr marL="0" indent="0" algn="ctr">
              <a:lnSpc>
                <a:spcPts val="2400"/>
              </a:lnSpc>
              <a:spcBef>
                <a:spcPts val="0"/>
              </a:spcBef>
              <a:spcAft>
                <a:spcPts val="1000"/>
              </a:spcAft>
              <a:buNone/>
            </a:pPr>
            <a:r>
              <a:rPr lang="en-US" sz="2000" b="1" dirty="0">
                <a:solidFill>
                  <a:schemeClr val="accent1"/>
                </a:solidFill>
                <a:latin typeface="Arial"/>
                <a:cs typeface="Arial"/>
              </a:rPr>
              <a:t>The fact remains that even stable light smoking </a:t>
            </a:r>
            <a:br>
              <a:rPr lang="en-US" sz="2000" b="1" dirty="0"/>
            </a:br>
            <a:r>
              <a:rPr lang="en-US" sz="2000" b="1" dirty="0">
                <a:solidFill>
                  <a:schemeClr val="accent1"/>
                </a:solidFill>
                <a:latin typeface="Arial"/>
                <a:cs typeface="Arial"/>
              </a:rPr>
              <a:t>carries substantial health risks.</a:t>
            </a:r>
          </a:p>
          <a:p>
            <a:pPr marL="0" indent="0" algn="ctr">
              <a:lnSpc>
                <a:spcPts val="2400"/>
              </a:lnSpc>
              <a:spcBef>
                <a:spcPts val="0"/>
              </a:spcBef>
              <a:spcAft>
                <a:spcPts val="1000"/>
              </a:spcAft>
              <a:buNone/>
            </a:pPr>
            <a:r>
              <a:rPr lang="en-US" sz="2000" dirty="0">
                <a:latin typeface="Arial"/>
                <a:cs typeface="Arial"/>
              </a:rPr>
              <a:t>The dose-response relationship between tobacco exposure and cardiovascular mortality is highly non-linear.</a:t>
            </a:r>
          </a:p>
          <a:p>
            <a:pPr marL="0" indent="0" algn="ctr">
              <a:lnSpc>
                <a:spcPts val="2400"/>
              </a:lnSpc>
              <a:spcBef>
                <a:spcPts val="0"/>
              </a:spcBef>
              <a:spcAft>
                <a:spcPts val="1000"/>
              </a:spcAft>
              <a:buNone/>
            </a:pPr>
            <a:r>
              <a:rPr lang="en-US" sz="2000" dirty="0">
                <a:latin typeface="Arial"/>
                <a:cs typeface="Arial"/>
              </a:rPr>
              <a:t>Light and intermittent smoking carry nearly </a:t>
            </a:r>
            <a:r>
              <a:rPr lang="en-US" sz="2000" b="1" dirty="0">
                <a:solidFill>
                  <a:schemeClr val="accent1"/>
                </a:solidFill>
                <a:latin typeface="Arial"/>
                <a:cs typeface="Arial"/>
              </a:rPr>
              <a:t>the same risk</a:t>
            </a:r>
            <a:r>
              <a:rPr lang="en-US" sz="2000" dirty="0">
                <a:latin typeface="Arial"/>
                <a:cs typeface="Arial"/>
              </a:rPr>
              <a:t> for cardiovascular disease as daily smoking.</a:t>
            </a:r>
          </a:p>
        </p:txBody>
      </p:sp>
      <p:sp>
        <p:nvSpPr>
          <p:cNvPr id="7" name="Footer Placeholder 3">
            <a:extLst>
              <a:ext uri="{FF2B5EF4-FFF2-40B4-BE49-F238E27FC236}">
                <a16:creationId xmlns:a16="http://schemas.microsoft.com/office/drawing/2014/main" id="{7DA0304F-A4C9-6C62-E22A-1246C505907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4" name="Title 1">
            <a:extLst>
              <a:ext uri="{FF2B5EF4-FFF2-40B4-BE49-F238E27FC236}">
                <a16:creationId xmlns:a16="http://schemas.microsoft.com/office/drawing/2014/main" id="{F7B881C7-E924-2F14-0FF8-081DCC98D6A7}"/>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No Safe level of tobacco use…</a:t>
            </a:r>
          </a:p>
        </p:txBody>
      </p:sp>
    </p:spTree>
    <p:extLst>
      <p:ext uri="{BB962C8B-B14F-4D97-AF65-F5344CB8AC3E}">
        <p14:creationId xmlns:p14="http://schemas.microsoft.com/office/powerpoint/2010/main" val="3064515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4D069-9132-1295-B869-F724E4347E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CFE124-D5CB-C902-611C-CB24DA08DBA0}"/>
              </a:ext>
            </a:extLst>
          </p:cNvPr>
          <p:cNvSpPr>
            <a:spLocks noGrp="1"/>
          </p:cNvSpPr>
          <p:nvPr>
            <p:ph type="title"/>
          </p:nvPr>
        </p:nvSpPr>
        <p:spPr/>
        <p:txBody>
          <a:bodyPr/>
          <a:lstStyle/>
          <a:p>
            <a:r>
              <a:rPr lang="en-US"/>
              <a:t>Immediate benefits on recovery and health</a:t>
            </a:r>
          </a:p>
        </p:txBody>
      </p:sp>
      <p:sp>
        <p:nvSpPr>
          <p:cNvPr id="3" name="Text Placeholder 2">
            <a:extLst>
              <a:ext uri="{FF2B5EF4-FFF2-40B4-BE49-F238E27FC236}">
                <a16:creationId xmlns:a16="http://schemas.microsoft.com/office/drawing/2014/main" id="{F17280B4-76FD-387B-A49F-6BDDD46A595F}"/>
              </a:ext>
            </a:extLst>
          </p:cNvPr>
          <p:cNvSpPr>
            <a:spLocks noGrp="1"/>
          </p:cNvSpPr>
          <p:nvPr>
            <p:ph type="body" idx="12"/>
          </p:nvPr>
        </p:nvSpPr>
        <p:spPr>
          <a:xfrm>
            <a:off x="571500" y="1752600"/>
            <a:ext cx="7966604" cy="3309851"/>
          </a:xfrm>
        </p:spPr>
        <p:txBody>
          <a:bodyPr/>
          <a:lstStyle/>
          <a:p>
            <a:pPr marL="0" indent="0">
              <a:lnSpc>
                <a:spcPts val="2500"/>
              </a:lnSpc>
              <a:spcAft>
                <a:spcPts val="1000"/>
              </a:spcAft>
              <a:buNone/>
            </a:pPr>
            <a:r>
              <a:rPr lang="en-US" sz="1900" b="1">
                <a:solidFill>
                  <a:schemeClr val="accent1"/>
                </a:solidFill>
              </a:rPr>
              <a:t>Stopping smoking is the best thing </a:t>
            </a:r>
            <a:br>
              <a:rPr lang="en-US" sz="1900" b="1">
                <a:solidFill>
                  <a:schemeClr val="accent1"/>
                </a:solidFill>
              </a:rPr>
            </a:br>
            <a:r>
              <a:rPr lang="en-US" sz="1900" b="1">
                <a:solidFill>
                  <a:schemeClr val="accent1"/>
                </a:solidFill>
              </a:rPr>
              <a:t>any patient can do to improve </a:t>
            </a:r>
            <a:br>
              <a:rPr lang="en-US" sz="1900" b="1">
                <a:solidFill>
                  <a:schemeClr val="accent1"/>
                </a:solidFill>
              </a:rPr>
            </a:br>
            <a:r>
              <a:rPr lang="en-US" sz="1900" b="1">
                <a:solidFill>
                  <a:schemeClr val="accent1"/>
                </a:solidFill>
              </a:rPr>
              <a:t>their recovery and future health</a:t>
            </a:r>
          </a:p>
          <a:p>
            <a:pPr>
              <a:lnSpc>
                <a:spcPts val="2500"/>
              </a:lnSpc>
              <a:spcAft>
                <a:spcPts val="300"/>
              </a:spcAft>
            </a:pPr>
            <a:r>
              <a:rPr lang="en-US"/>
              <a:t>Reduces lung, heart related complications</a:t>
            </a:r>
          </a:p>
          <a:p>
            <a:pPr>
              <a:lnSpc>
                <a:spcPts val="2500"/>
              </a:lnSpc>
              <a:spcAft>
                <a:spcPts val="300"/>
              </a:spcAft>
            </a:pPr>
            <a:r>
              <a:rPr lang="en-US"/>
              <a:t>Improved wound healing time and reduced infection</a:t>
            </a:r>
          </a:p>
          <a:p>
            <a:pPr>
              <a:lnSpc>
                <a:spcPts val="2500"/>
              </a:lnSpc>
              <a:spcAft>
                <a:spcPts val="300"/>
              </a:spcAft>
            </a:pPr>
            <a:r>
              <a:rPr lang="en-US"/>
              <a:t>Reduced length of stay in hospital </a:t>
            </a:r>
          </a:p>
          <a:p>
            <a:pPr>
              <a:lnSpc>
                <a:spcPts val="2500"/>
              </a:lnSpc>
              <a:spcAft>
                <a:spcPts val="300"/>
              </a:spcAft>
            </a:pPr>
            <a:r>
              <a:rPr lang="en-US"/>
              <a:t>Improved treatment response</a:t>
            </a:r>
          </a:p>
          <a:p>
            <a:pPr>
              <a:lnSpc>
                <a:spcPts val="2500"/>
              </a:lnSpc>
              <a:spcAft>
                <a:spcPts val="300"/>
              </a:spcAft>
            </a:pPr>
            <a:r>
              <a:rPr lang="en-US"/>
              <a:t>Reduced risk of readmission within 30 days and 1 year </a:t>
            </a:r>
          </a:p>
        </p:txBody>
      </p:sp>
      <p:sp>
        <p:nvSpPr>
          <p:cNvPr id="5" name="TextBox 4">
            <a:extLst>
              <a:ext uri="{FF2B5EF4-FFF2-40B4-BE49-F238E27FC236}">
                <a16:creationId xmlns:a16="http://schemas.microsoft.com/office/drawing/2014/main" id="{4A0EF58F-BEBE-D40F-6CD7-9E1E4AC207DA}"/>
              </a:ext>
            </a:extLst>
          </p:cNvPr>
          <p:cNvSpPr txBox="1"/>
          <p:nvPr/>
        </p:nvSpPr>
        <p:spPr bwMode="auto">
          <a:xfrm>
            <a:off x="685617" y="5247056"/>
            <a:ext cx="7120034" cy="75226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300"/>
              </a:lnSpc>
              <a:spcBef>
                <a:spcPts val="500"/>
              </a:spcBef>
              <a:spcAft>
                <a:spcPts val="500"/>
              </a:spcAft>
              <a:buClr>
                <a:srgbClr val="C10C21"/>
              </a:buClr>
              <a:buSzTx/>
              <a:buFont typeface="Lucida Grande" pitchFamily="-109" charset="0"/>
              <a:buNone/>
              <a:tabLst/>
            </a:pPr>
            <a:r>
              <a:rPr kumimoji="0" lang="en-US" sz="900" b="1" i="0" u="none" strike="noStrike" kern="1200" cap="none" spc="0" normalizeH="0" baseline="0" noProof="0" dirty="0">
                <a:ln>
                  <a:noFill/>
                </a:ln>
                <a:effectLst/>
                <a:uLnTx/>
                <a:uFillTx/>
                <a:latin typeface="+mn-lt"/>
                <a:ea typeface="Geneva" pitchFamily="-109" charset="0"/>
                <a:cs typeface="Geneva" pitchFamily="-109" charset="0"/>
              </a:rPr>
              <a:t>Source:</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Mills E,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Eyawo</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O, Lockhart I, Kelly S, Wu P,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Ebbert</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JO. Smoking cessation reduces postoperative complications: a systematic review and meta-analysis. Am J Med 2011;124(2):144–154.e8 .Joint briefing: smoking and surgery. April 2016. RCSE, RCS, RCP, RCGP, RCA, Faculty of Public Health, ASH. Thomsen  T,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Villebro</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N, </a:t>
            </a:r>
            <a:r>
              <a:rPr kumimoji="0" lang="en-US" sz="900" i="0" u="none" strike="noStrike" kern="1200" cap="none" spc="0" normalizeH="0" baseline="0" noProof="0" dirty="0" err="1">
                <a:ln>
                  <a:noFill/>
                </a:ln>
                <a:effectLst/>
                <a:uLnTx/>
                <a:uFillTx/>
                <a:latin typeface="+mn-lt"/>
                <a:ea typeface="Geneva" pitchFamily="-109" charset="0"/>
                <a:cs typeface="Geneva" pitchFamily="-109" charset="0"/>
              </a:rPr>
              <a:t>Møller</a:t>
            </a:r>
            <a:r>
              <a:rPr kumimoji="0" lang="en-US" sz="900" i="0" u="none" strike="noStrike" kern="1200" cap="none" spc="0" normalizeH="0" baseline="0" noProof="0" dirty="0">
                <a:ln>
                  <a:noFill/>
                </a:ln>
                <a:effectLst/>
                <a:uLnTx/>
                <a:uFillTx/>
                <a:latin typeface="+mn-lt"/>
                <a:ea typeface="Geneva" pitchFamily="-109" charset="0"/>
                <a:cs typeface="Geneva" pitchFamily="-109" charset="0"/>
              </a:rPr>
              <a:t>  AM. Interventions for preoperative smoking cessation. Cochrane Database of Systematic Reviews 2014, Issue 3. Art. No.: CD002294</a:t>
            </a:r>
          </a:p>
        </p:txBody>
      </p:sp>
      <p:pic>
        <p:nvPicPr>
          <p:cNvPr id="7" name="Graphic 6">
            <a:extLst>
              <a:ext uri="{FF2B5EF4-FFF2-40B4-BE49-F238E27FC236}">
                <a16:creationId xmlns:a16="http://schemas.microsoft.com/office/drawing/2014/main" id="{0DAC0792-2232-DC77-27BF-D93DC1EDE0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48946" y="1775115"/>
            <a:ext cx="2190056" cy="2190056"/>
          </a:xfrm>
          <a:prstGeom prst="rect">
            <a:avLst/>
          </a:prstGeom>
          <a:effectLst>
            <a:outerShdw blurRad="254000" dist="63500" dir="5400000" algn="ctr" rotWithShape="0">
              <a:srgbClr val="000000">
                <a:alpha val="15000"/>
              </a:srgbClr>
            </a:outerShdw>
          </a:effectLst>
        </p:spPr>
      </p:pic>
      <p:sp>
        <p:nvSpPr>
          <p:cNvPr id="6" name="Footer Placeholder 3">
            <a:extLst>
              <a:ext uri="{FF2B5EF4-FFF2-40B4-BE49-F238E27FC236}">
                <a16:creationId xmlns:a16="http://schemas.microsoft.com/office/drawing/2014/main" id="{A3B3E609-3AC1-B24F-4782-2D14F005828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71838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548375"/>
            <a:ext cx="7597685" cy="584510"/>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The Health Benefits of Stopping</a:t>
            </a:r>
            <a:endParaRPr lang="en-US" sz="3000" dirty="0">
              <a:solidFill>
                <a:schemeClr val="accent3"/>
              </a:solidFill>
              <a:effectLst>
                <a:outerShdw blurRad="254000" dist="63500" dir="5400000" algn="ctr" rotWithShape="0">
                  <a:srgbClr val="000000">
                    <a:alpha val="25000"/>
                  </a:srgbClr>
                </a:outerShdw>
              </a:effectLst>
              <a:latin typeface="+mn-lt"/>
              <a:cs typeface="Segoe UI"/>
            </a:endParaRPr>
          </a:p>
        </p:txBody>
      </p:sp>
      <p:pic>
        <p:nvPicPr>
          <p:cNvPr id="6" name="Picture 5">
            <a:extLst>
              <a:ext uri="{FF2B5EF4-FFF2-40B4-BE49-F238E27FC236}">
                <a16:creationId xmlns:a16="http://schemas.microsoft.com/office/drawing/2014/main" id="{CFFFFA19-0E98-486F-B1DE-8F42DD5387AF}"/>
              </a:ext>
            </a:extLst>
          </p:cNvPr>
          <p:cNvPicPr>
            <a:picLocks noChangeAspect="1"/>
          </p:cNvPicPr>
          <p:nvPr/>
        </p:nvPicPr>
        <p:blipFill>
          <a:blip r:embed="rId3"/>
          <a:srcRect/>
          <a:stretch/>
        </p:blipFill>
        <p:spPr>
          <a:xfrm>
            <a:off x="679363" y="2171124"/>
            <a:ext cx="7772398" cy="3790949"/>
          </a:xfrm>
          <a:prstGeom prst="rect">
            <a:avLst/>
          </a:prstGeom>
        </p:spPr>
      </p:pic>
      <p:sp>
        <p:nvSpPr>
          <p:cNvPr id="15" name="TextBox 14">
            <a:extLst>
              <a:ext uri="{FF2B5EF4-FFF2-40B4-BE49-F238E27FC236}">
                <a16:creationId xmlns:a16="http://schemas.microsoft.com/office/drawing/2014/main" id="{0CC036B8-6164-F1F6-9AD7-0951B97EBACB}"/>
              </a:ext>
            </a:extLst>
          </p:cNvPr>
          <p:cNvSpPr txBox="1"/>
          <p:nvPr/>
        </p:nvSpPr>
        <p:spPr bwMode="auto">
          <a:xfrm>
            <a:off x="773158" y="1092425"/>
            <a:ext cx="7597685" cy="497461"/>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dirty="0">
                <a:solidFill>
                  <a:schemeClr val="accent3"/>
                </a:solidFill>
                <a:effectLst>
                  <a:outerShdw blurRad="254000" dist="63500" dir="5400000" algn="ctr" rotWithShape="0">
                    <a:srgbClr val="000000">
                      <a:alpha val="25000"/>
                    </a:srgbClr>
                  </a:outerShdw>
                </a:effectLst>
                <a:latin typeface="+mn-lt"/>
                <a:cs typeface="Segoe UI"/>
              </a:rPr>
              <a:t>It’s never too late to quit</a:t>
            </a:r>
          </a:p>
        </p:txBody>
      </p:sp>
      <p:pic>
        <p:nvPicPr>
          <p:cNvPr id="3" name="Picture 2">
            <a:extLst>
              <a:ext uri="{FF2B5EF4-FFF2-40B4-BE49-F238E27FC236}">
                <a16:creationId xmlns:a16="http://schemas.microsoft.com/office/drawing/2014/main" id="{5F114EF5-C482-39F2-8C4A-B417C18DF5AA}"/>
              </a:ext>
            </a:extLst>
          </p:cNvPr>
          <p:cNvPicPr>
            <a:picLocks noChangeAspect="1"/>
          </p:cNvPicPr>
          <p:nvPr/>
        </p:nvPicPr>
        <p:blipFill>
          <a:blip r:embed="rId4"/>
          <a:srcRect/>
          <a:stretch/>
        </p:blipFill>
        <p:spPr>
          <a:xfrm>
            <a:off x="679363" y="2171124"/>
            <a:ext cx="7772397" cy="3790949"/>
          </a:xfrm>
          <a:prstGeom prst="rect">
            <a:avLst/>
          </a:prstGeom>
        </p:spPr>
      </p:pic>
      <p:pic>
        <p:nvPicPr>
          <p:cNvPr id="4" name="Picture 3">
            <a:extLst>
              <a:ext uri="{FF2B5EF4-FFF2-40B4-BE49-F238E27FC236}">
                <a16:creationId xmlns:a16="http://schemas.microsoft.com/office/drawing/2014/main" id="{F36A4476-9A3D-EA11-0429-07D90CCE0B1A}"/>
              </a:ext>
            </a:extLst>
          </p:cNvPr>
          <p:cNvPicPr>
            <a:picLocks noChangeAspect="1"/>
          </p:cNvPicPr>
          <p:nvPr/>
        </p:nvPicPr>
        <p:blipFill>
          <a:blip r:embed="rId5"/>
          <a:srcRect/>
          <a:stretch/>
        </p:blipFill>
        <p:spPr>
          <a:xfrm>
            <a:off x="679363" y="2171124"/>
            <a:ext cx="7772397" cy="3790949"/>
          </a:xfrm>
          <a:prstGeom prst="rect">
            <a:avLst/>
          </a:prstGeom>
        </p:spPr>
      </p:pic>
      <p:pic>
        <p:nvPicPr>
          <p:cNvPr id="5" name="Picture 4">
            <a:extLst>
              <a:ext uri="{FF2B5EF4-FFF2-40B4-BE49-F238E27FC236}">
                <a16:creationId xmlns:a16="http://schemas.microsoft.com/office/drawing/2014/main" id="{5D047DE6-E2B5-34B4-C9DC-D6E33EEE00CE}"/>
              </a:ext>
            </a:extLst>
          </p:cNvPr>
          <p:cNvPicPr>
            <a:picLocks noChangeAspect="1"/>
          </p:cNvPicPr>
          <p:nvPr/>
        </p:nvPicPr>
        <p:blipFill>
          <a:blip r:embed="rId6"/>
          <a:srcRect/>
          <a:stretch/>
        </p:blipFill>
        <p:spPr>
          <a:xfrm>
            <a:off x="679363" y="2171124"/>
            <a:ext cx="7772397" cy="3790949"/>
          </a:xfrm>
          <a:prstGeom prst="rect">
            <a:avLst/>
          </a:prstGeom>
        </p:spPr>
      </p:pic>
      <p:pic>
        <p:nvPicPr>
          <p:cNvPr id="16" name="Picture 15">
            <a:extLst>
              <a:ext uri="{FF2B5EF4-FFF2-40B4-BE49-F238E27FC236}">
                <a16:creationId xmlns:a16="http://schemas.microsoft.com/office/drawing/2014/main" id="{BCB34E2E-8960-EB4F-4C44-D3B8DE59826E}"/>
              </a:ext>
            </a:extLst>
          </p:cNvPr>
          <p:cNvPicPr>
            <a:picLocks noChangeAspect="1"/>
          </p:cNvPicPr>
          <p:nvPr/>
        </p:nvPicPr>
        <p:blipFill>
          <a:blip r:embed="rId7"/>
          <a:srcRect/>
          <a:stretch/>
        </p:blipFill>
        <p:spPr>
          <a:xfrm>
            <a:off x="679363" y="2171124"/>
            <a:ext cx="7772397" cy="3790949"/>
          </a:xfrm>
          <a:prstGeom prst="rect">
            <a:avLst/>
          </a:prstGeom>
        </p:spPr>
      </p:pic>
      <p:pic>
        <p:nvPicPr>
          <p:cNvPr id="17" name="Picture 16">
            <a:extLst>
              <a:ext uri="{FF2B5EF4-FFF2-40B4-BE49-F238E27FC236}">
                <a16:creationId xmlns:a16="http://schemas.microsoft.com/office/drawing/2014/main" id="{A1722E54-01FE-466F-63EF-E4BC382F4875}"/>
              </a:ext>
            </a:extLst>
          </p:cNvPr>
          <p:cNvPicPr>
            <a:picLocks noChangeAspect="1"/>
          </p:cNvPicPr>
          <p:nvPr/>
        </p:nvPicPr>
        <p:blipFill>
          <a:blip r:embed="rId8"/>
          <a:srcRect/>
          <a:stretch/>
        </p:blipFill>
        <p:spPr>
          <a:xfrm>
            <a:off x="679363" y="2171124"/>
            <a:ext cx="7772397" cy="3790949"/>
          </a:xfrm>
          <a:prstGeom prst="rect">
            <a:avLst/>
          </a:prstGeom>
        </p:spPr>
      </p:pic>
      <p:pic>
        <p:nvPicPr>
          <p:cNvPr id="18" name="Picture 17">
            <a:extLst>
              <a:ext uri="{FF2B5EF4-FFF2-40B4-BE49-F238E27FC236}">
                <a16:creationId xmlns:a16="http://schemas.microsoft.com/office/drawing/2014/main" id="{6EEE87A0-0A15-7B18-FB9D-49ED65F0D199}"/>
              </a:ext>
            </a:extLst>
          </p:cNvPr>
          <p:cNvPicPr>
            <a:picLocks noChangeAspect="1"/>
          </p:cNvPicPr>
          <p:nvPr/>
        </p:nvPicPr>
        <p:blipFill>
          <a:blip r:embed="rId9"/>
          <a:srcRect/>
          <a:stretch/>
        </p:blipFill>
        <p:spPr>
          <a:xfrm>
            <a:off x="679363" y="2171124"/>
            <a:ext cx="7772397" cy="3790949"/>
          </a:xfrm>
          <a:prstGeom prst="rect">
            <a:avLst/>
          </a:prstGeom>
        </p:spPr>
      </p:pic>
      <p:pic>
        <p:nvPicPr>
          <p:cNvPr id="19" name="Picture 18">
            <a:extLst>
              <a:ext uri="{FF2B5EF4-FFF2-40B4-BE49-F238E27FC236}">
                <a16:creationId xmlns:a16="http://schemas.microsoft.com/office/drawing/2014/main" id="{2FFC983C-11D4-D6B7-B68D-5E4B5850F614}"/>
              </a:ext>
            </a:extLst>
          </p:cNvPr>
          <p:cNvPicPr>
            <a:picLocks noChangeAspect="1"/>
          </p:cNvPicPr>
          <p:nvPr/>
        </p:nvPicPr>
        <p:blipFill>
          <a:blip r:embed="rId10"/>
          <a:srcRect/>
          <a:stretch/>
        </p:blipFill>
        <p:spPr>
          <a:xfrm>
            <a:off x="679363" y="2171124"/>
            <a:ext cx="7772397" cy="3790949"/>
          </a:xfrm>
          <a:prstGeom prst="rect">
            <a:avLst/>
          </a:prstGeom>
        </p:spPr>
      </p:pic>
      <p:pic>
        <p:nvPicPr>
          <p:cNvPr id="20" name="Picture 19">
            <a:extLst>
              <a:ext uri="{FF2B5EF4-FFF2-40B4-BE49-F238E27FC236}">
                <a16:creationId xmlns:a16="http://schemas.microsoft.com/office/drawing/2014/main" id="{372C7C13-072F-A502-66DB-5519350484DE}"/>
              </a:ext>
            </a:extLst>
          </p:cNvPr>
          <p:cNvPicPr>
            <a:picLocks noChangeAspect="1"/>
          </p:cNvPicPr>
          <p:nvPr/>
        </p:nvPicPr>
        <p:blipFill>
          <a:blip r:embed="rId11"/>
          <a:srcRect/>
          <a:stretch/>
        </p:blipFill>
        <p:spPr>
          <a:xfrm>
            <a:off x="679363" y="2171124"/>
            <a:ext cx="7772397" cy="3790949"/>
          </a:xfrm>
          <a:prstGeom prst="rect">
            <a:avLst/>
          </a:prstGeom>
        </p:spPr>
      </p:pic>
      <p:pic>
        <p:nvPicPr>
          <p:cNvPr id="21" name="Picture 20">
            <a:extLst>
              <a:ext uri="{FF2B5EF4-FFF2-40B4-BE49-F238E27FC236}">
                <a16:creationId xmlns:a16="http://schemas.microsoft.com/office/drawing/2014/main" id="{791D0649-A4CD-0305-CE9F-9656D0314D2E}"/>
              </a:ext>
            </a:extLst>
          </p:cNvPr>
          <p:cNvPicPr>
            <a:picLocks noChangeAspect="1"/>
          </p:cNvPicPr>
          <p:nvPr/>
        </p:nvPicPr>
        <p:blipFill>
          <a:blip r:embed="rId12"/>
          <a:srcRect/>
          <a:stretch/>
        </p:blipFill>
        <p:spPr>
          <a:xfrm>
            <a:off x="679363" y="2171124"/>
            <a:ext cx="7772397" cy="3790949"/>
          </a:xfrm>
          <a:prstGeom prst="rect">
            <a:avLst/>
          </a:prstGeom>
        </p:spPr>
      </p:pic>
    </p:spTree>
    <p:extLst>
      <p:ext uri="{BB962C8B-B14F-4D97-AF65-F5344CB8AC3E}">
        <p14:creationId xmlns:p14="http://schemas.microsoft.com/office/powerpoint/2010/main" val="292385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D6B02-53B9-1E75-BB61-9A807B695836}"/>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9713F907-416C-BD03-BF39-0A5FC8EAF54A}"/>
              </a:ext>
            </a:extLst>
          </p:cNvPr>
          <p:cNvSpPr/>
          <p:nvPr/>
        </p:nvSpPr>
        <p:spPr bwMode="auto">
          <a:xfrm>
            <a:off x="1" y="1970204"/>
            <a:ext cx="9143999" cy="4164590"/>
          </a:xfrm>
          <a:prstGeom prst="rect">
            <a:avLst/>
          </a:prstGeom>
          <a:solidFill>
            <a:schemeClr val="bg1"/>
          </a:solidFill>
          <a:ln w="9525">
            <a:noFill/>
            <a:miter lim="800000"/>
            <a:headEnd/>
            <a:tailEnd/>
          </a:ln>
          <a:effectLst>
            <a:outerShdw blurRad="317500" dist="63500" dir="5400000" algn="ctr" rotWithShape="0">
              <a:srgbClr val="000000">
                <a:alpha val="65063"/>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3" name="Picture 2">
            <a:extLst>
              <a:ext uri="{FF2B5EF4-FFF2-40B4-BE49-F238E27FC236}">
                <a16:creationId xmlns:a16="http://schemas.microsoft.com/office/drawing/2014/main" id="{2F138038-3911-48D9-35FE-4086634ECE83}"/>
              </a:ext>
            </a:extLst>
          </p:cNvPr>
          <p:cNvPicPr>
            <a:picLocks noChangeAspect="1"/>
          </p:cNvPicPr>
          <p:nvPr/>
        </p:nvPicPr>
        <p:blipFill rotWithShape="1">
          <a:blip r:embed="rId3"/>
          <a:srcRect r="82061" b="62109"/>
          <a:stretch/>
        </p:blipFill>
        <p:spPr>
          <a:xfrm>
            <a:off x="1159134" y="2152998"/>
            <a:ext cx="710478" cy="697752"/>
          </a:xfrm>
          <a:prstGeom prst="rect">
            <a:avLst/>
          </a:prstGeom>
        </p:spPr>
      </p:pic>
      <p:pic>
        <p:nvPicPr>
          <p:cNvPr id="4" name="Picture 3">
            <a:extLst>
              <a:ext uri="{FF2B5EF4-FFF2-40B4-BE49-F238E27FC236}">
                <a16:creationId xmlns:a16="http://schemas.microsoft.com/office/drawing/2014/main" id="{E8782DE8-04FF-D658-71F8-22306A76B989}"/>
              </a:ext>
            </a:extLst>
          </p:cNvPr>
          <p:cNvPicPr>
            <a:picLocks noChangeAspect="1"/>
          </p:cNvPicPr>
          <p:nvPr/>
        </p:nvPicPr>
        <p:blipFill rotWithShape="1">
          <a:blip r:embed="rId3"/>
          <a:srcRect l="26825" r="53872" b="62109"/>
          <a:stretch/>
        </p:blipFill>
        <p:spPr>
          <a:xfrm>
            <a:off x="3207721" y="2166843"/>
            <a:ext cx="703782" cy="642341"/>
          </a:xfrm>
          <a:prstGeom prst="rect">
            <a:avLst/>
          </a:prstGeom>
        </p:spPr>
      </p:pic>
      <p:pic>
        <p:nvPicPr>
          <p:cNvPr id="5" name="Picture 4">
            <a:extLst>
              <a:ext uri="{FF2B5EF4-FFF2-40B4-BE49-F238E27FC236}">
                <a16:creationId xmlns:a16="http://schemas.microsoft.com/office/drawing/2014/main" id="{3F1E82D5-88A9-0EA8-FE5B-95BC79279C6C}"/>
              </a:ext>
            </a:extLst>
          </p:cNvPr>
          <p:cNvPicPr>
            <a:picLocks noChangeAspect="1"/>
          </p:cNvPicPr>
          <p:nvPr/>
        </p:nvPicPr>
        <p:blipFill rotWithShape="1">
          <a:blip r:embed="rId3"/>
          <a:srcRect l="53022" r="26449" b="62109"/>
          <a:stretch/>
        </p:blipFill>
        <p:spPr>
          <a:xfrm>
            <a:off x="5230618" y="2166843"/>
            <a:ext cx="748466" cy="642341"/>
          </a:xfrm>
          <a:prstGeom prst="rect">
            <a:avLst/>
          </a:prstGeom>
        </p:spPr>
      </p:pic>
      <p:pic>
        <p:nvPicPr>
          <p:cNvPr id="6" name="Picture 5">
            <a:extLst>
              <a:ext uri="{FF2B5EF4-FFF2-40B4-BE49-F238E27FC236}">
                <a16:creationId xmlns:a16="http://schemas.microsoft.com/office/drawing/2014/main" id="{CAE82973-665F-CF0C-2582-7CDEFF5129C4}"/>
              </a:ext>
            </a:extLst>
          </p:cNvPr>
          <p:cNvPicPr>
            <a:picLocks noChangeAspect="1"/>
          </p:cNvPicPr>
          <p:nvPr/>
        </p:nvPicPr>
        <p:blipFill rotWithShape="1">
          <a:blip r:embed="rId3"/>
          <a:srcRect l="78914" r="2089" b="62109"/>
          <a:stretch/>
        </p:blipFill>
        <p:spPr>
          <a:xfrm>
            <a:off x="7303785" y="2166843"/>
            <a:ext cx="692611" cy="642341"/>
          </a:xfrm>
          <a:prstGeom prst="rect">
            <a:avLst/>
          </a:prstGeom>
        </p:spPr>
      </p:pic>
      <p:pic>
        <p:nvPicPr>
          <p:cNvPr id="7" name="Picture 6">
            <a:extLst>
              <a:ext uri="{FF2B5EF4-FFF2-40B4-BE49-F238E27FC236}">
                <a16:creationId xmlns:a16="http://schemas.microsoft.com/office/drawing/2014/main" id="{A5567016-A750-BFC5-C619-4DA979F98810}"/>
              </a:ext>
            </a:extLst>
          </p:cNvPr>
          <p:cNvPicPr>
            <a:picLocks noChangeAspect="1"/>
          </p:cNvPicPr>
          <p:nvPr/>
        </p:nvPicPr>
        <p:blipFill rotWithShape="1">
          <a:blip r:embed="rId3">
            <a:alphaModFix/>
          </a:blip>
          <a:srcRect l="2465" t="53871" r="77158" b="8238"/>
          <a:stretch/>
        </p:blipFill>
        <p:spPr>
          <a:xfrm>
            <a:off x="1142932" y="4405232"/>
            <a:ext cx="742882" cy="642342"/>
          </a:xfrm>
          <a:prstGeom prst="rect">
            <a:avLst/>
          </a:prstGeom>
        </p:spPr>
      </p:pic>
      <p:pic>
        <p:nvPicPr>
          <p:cNvPr id="8" name="Picture 7">
            <a:extLst>
              <a:ext uri="{FF2B5EF4-FFF2-40B4-BE49-F238E27FC236}">
                <a16:creationId xmlns:a16="http://schemas.microsoft.com/office/drawing/2014/main" id="{38437822-7266-BE43-5FC0-B4AC570374D0}"/>
              </a:ext>
            </a:extLst>
          </p:cNvPr>
          <p:cNvPicPr>
            <a:picLocks noChangeAspect="1"/>
          </p:cNvPicPr>
          <p:nvPr/>
        </p:nvPicPr>
        <p:blipFill rotWithShape="1">
          <a:blip r:embed="rId3"/>
          <a:srcRect l="39426" t="53871" r="41729" b="8238"/>
          <a:stretch/>
        </p:blipFill>
        <p:spPr>
          <a:xfrm>
            <a:off x="4237315" y="4353862"/>
            <a:ext cx="687026" cy="642341"/>
          </a:xfrm>
          <a:prstGeom prst="rect">
            <a:avLst/>
          </a:prstGeom>
        </p:spPr>
      </p:pic>
      <p:pic>
        <p:nvPicPr>
          <p:cNvPr id="9" name="Picture 8">
            <a:extLst>
              <a:ext uri="{FF2B5EF4-FFF2-40B4-BE49-F238E27FC236}">
                <a16:creationId xmlns:a16="http://schemas.microsoft.com/office/drawing/2014/main" id="{701E9638-41DD-A4CA-B7A8-AA37B14EEC62}"/>
              </a:ext>
            </a:extLst>
          </p:cNvPr>
          <p:cNvPicPr>
            <a:picLocks noChangeAspect="1"/>
          </p:cNvPicPr>
          <p:nvPr/>
        </p:nvPicPr>
        <p:blipFill rotWithShape="1">
          <a:blip r:embed="rId3"/>
          <a:srcRect l="75818" t="52553" r="6716" b="5602"/>
          <a:stretch/>
        </p:blipFill>
        <p:spPr>
          <a:xfrm>
            <a:off x="7331712" y="4362250"/>
            <a:ext cx="636756" cy="709369"/>
          </a:xfrm>
          <a:prstGeom prst="rect">
            <a:avLst/>
          </a:prstGeom>
        </p:spPr>
      </p:pic>
      <p:sp>
        <p:nvSpPr>
          <p:cNvPr id="11" name="TextBox 10">
            <a:extLst>
              <a:ext uri="{FF2B5EF4-FFF2-40B4-BE49-F238E27FC236}">
                <a16:creationId xmlns:a16="http://schemas.microsoft.com/office/drawing/2014/main" id="{416C2BB1-E112-AE1C-A105-5D9DA2AA4326}"/>
              </a:ext>
            </a:extLst>
          </p:cNvPr>
          <p:cNvSpPr txBox="1"/>
          <p:nvPr/>
        </p:nvSpPr>
        <p:spPr bwMode="auto">
          <a:xfrm>
            <a:off x="2667236"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47,833</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Reduction in all cause</a:t>
            </a:r>
            <a:r>
              <a:rPr lang="en-US" sz="1300" dirty="0">
                <a:latin typeface="+mn-lt"/>
              </a:rPr>
              <a:t>  </a:t>
            </a:r>
            <a:r>
              <a:rPr kumimoji="0" lang="en-US" sz="1300" i="0" u="none" strike="noStrike" kern="1200" cap="none" spc="0" normalizeH="0" baseline="0" noProof="0" dirty="0">
                <a:ln>
                  <a:noFill/>
                </a:ln>
                <a:effectLst/>
                <a:uLnTx/>
                <a:uFillTx/>
                <a:latin typeface="+mn-lt"/>
                <a:ea typeface="Geneva" pitchFamily="-109" charset="0"/>
                <a:cs typeface="Geneva" pitchFamily="-109" charset="0"/>
              </a:rPr>
              <a:t>one-year readmission</a:t>
            </a:r>
          </a:p>
        </p:txBody>
      </p:sp>
      <p:sp>
        <p:nvSpPr>
          <p:cNvPr id="12" name="TextBox 11">
            <a:extLst>
              <a:ext uri="{FF2B5EF4-FFF2-40B4-BE49-F238E27FC236}">
                <a16:creationId xmlns:a16="http://schemas.microsoft.com/office/drawing/2014/main" id="{CC64AEFF-9CFB-DB4A-20C8-92222AD8729A}"/>
              </a:ext>
            </a:extLst>
          </p:cNvPr>
          <p:cNvSpPr txBox="1"/>
          <p:nvPr/>
        </p:nvSpPr>
        <p:spPr bwMode="auto">
          <a:xfrm>
            <a:off x="4712475"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47,424</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Reduction in all cause </a:t>
            </a:r>
            <a:br>
              <a:rPr kumimoji="0" lang="en-US" sz="1300" i="0" u="none" strike="noStrike" kern="1200" cap="none" spc="0" normalizeH="0" baseline="0" noProof="0" dirty="0">
                <a:ln>
                  <a:noFill/>
                </a:ln>
                <a:effectLst/>
                <a:uLnTx/>
                <a:uFillTx/>
                <a:latin typeface="+mn-lt"/>
                <a:ea typeface="Geneva" pitchFamily="-109" charset="0"/>
                <a:cs typeface="Geneva" pitchFamily="-109" charset="0"/>
              </a:rPr>
            </a:br>
            <a:r>
              <a:rPr kumimoji="0" lang="en-US" sz="1300" i="0" u="none" strike="noStrike" kern="1200" cap="none" spc="0" normalizeH="0" baseline="0" noProof="0" dirty="0">
                <a:ln>
                  <a:noFill/>
                </a:ln>
                <a:effectLst/>
                <a:uLnTx/>
                <a:uFillTx/>
                <a:latin typeface="+mn-lt"/>
                <a:ea typeface="Geneva" pitchFamily="-109" charset="0"/>
                <a:cs typeface="Geneva" pitchFamily="-109" charset="0"/>
              </a:rPr>
              <a:t>two-year readmission</a:t>
            </a:r>
          </a:p>
        </p:txBody>
      </p:sp>
      <p:sp>
        <p:nvSpPr>
          <p:cNvPr id="13" name="TextBox 12">
            <a:extLst>
              <a:ext uri="{FF2B5EF4-FFF2-40B4-BE49-F238E27FC236}">
                <a16:creationId xmlns:a16="http://schemas.microsoft.com/office/drawing/2014/main" id="{B9196B5F-5D7B-D955-C6C4-C07EF60B91D6}"/>
              </a:ext>
            </a:extLst>
          </p:cNvPr>
          <p:cNvSpPr txBox="1"/>
          <p:nvPr/>
        </p:nvSpPr>
        <p:spPr bwMode="auto">
          <a:xfrm>
            <a:off x="6757714"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a:ln>
                  <a:noFill/>
                </a:ln>
                <a:solidFill>
                  <a:schemeClr val="accent1"/>
                </a:solidFill>
                <a:effectLst/>
                <a:uLnTx/>
                <a:uFillTx/>
                <a:latin typeface="+mn-lt"/>
                <a:ea typeface="Geneva" pitchFamily="-109" charset="0"/>
                <a:cs typeface="Geneva" pitchFamily="-109" charset="0"/>
              </a:rPr>
              <a:t>18,397</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a:ln>
                  <a:noFill/>
                </a:ln>
                <a:effectLst/>
                <a:uLnTx/>
                <a:uFillTx/>
                <a:latin typeface="+mn-lt"/>
                <a:ea typeface="Geneva" pitchFamily="-109" charset="0"/>
                <a:cs typeface="Geneva" pitchFamily="-109" charset="0"/>
              </a:rPr>
              <a:t>Reduction in all cause</a:t>
            </a:r>
            <a:br>
              <a:rPr kumimoji="0" lang="en-US" sz="1300" i="0" u="none" strike="noStrike" kern="1200" cap="none" spc="0" normalizeH="0" baseline="0" noProof="0">
                <a:ln>
                  <a:noFill/>
                </a:ln>
                <a:effectLst/>
                <a:uLnTx/>
                <a:uFillTx/>
                <a:latin typeface="+mn-lt"/>
                <a:ea typeface="Geneva" pitchFamily="-109" charset="0"/>
                <a:cs typeface="Geneva" pitchFamily="-109" charset="0"/>
              </a:rPr>
            </a:br>
            <a:r>
              <a:rPr kumimoji="0" lang="en-US" sz="1300" i="0" u="none" strike="noStrike" kern="1200" cap="none" spc="0" normalizeH="0" baseline="0" noProof="0">
                <a:ln>
                  <a:noFill/>
                </a:ln>
                <a:effectLst/>
                <a:uLnTx/>
                <a:uFillTx/>
                <a:latin typeface="+mn-lt"/>
                <a:ea typeface="Geneva" pitchFamily="-109" charset="0"/>
                <a:cs typeface="Geneva" pitchFamily="-109" charset="0"/>
              </a:rPr>
              <a:t>30 days A&amp;E presentations</a:t>
            </a:r>
          </a:p>
        </p:txBody>
      </p:sp>
      <p:sp>
        <p:nvSpPr>
          <p:cNvPr id="14" name="TextBox 13">
            <a:extLst>
              <a:ext uri="{FF2B5EF4-FFF2-40B4-BE49-F238E27FC236}">
                <a16:creationId xmlns:a16="http://schemas.microsoft.com/office/drawing/2014/main" id="{1E4A96B3-3BE3-F9AB-4103-1AE3E94781F3}"/>
              </a:ext>
            </a:extLst>
          </p:cNvPr>
          <p:cNvSpPr txBox="1"/>
          <p:nvPr/>
        </p:nvSpPr>
        <p:spPr bwMode="auto">
          <a:xfrm>
            <a:off x="621997" y="2982357"/>
            <a:ext cx="1784753" cy="80722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25,347</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Reduction in all cause 30 days readmission</a:t>
            </a:r>
          </a:p>
        </p:txBody>
      </p:sp>
      <p:sp>
        <p:nvSpPr>
          <p:cNvPr id="15" name="TextBox 14">
            <a:extLst>
              <a:ext uri="{FF2B5EF4-FFF2-40B4-BE49-F238E27FC236}">
                <a16:creationId xmlns:a16="http://schemas.microsoft.com/office/drawing/2014/main" id="{4D9FE351-DA9F-09F9-C382-3246BA34ED16}"/>
              </a:ext>
            </a:extLst>
          </p:cNvPr>
          <p:cNvSpPr txBox="1"/>
          <p:nvPr/>
        </p:nvSpPr>
        <p:spPr bwMode="auto">
          <a:xfrm>
            <a:off x="3317479" y="5214781"/>
            <a:ext cx="2526698" cy="761814"/>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655</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Bed spaces created per day based on one-year readmissions</a:t>
            </a:r>
          </a:p>
        </p:txBody>
      </p:sp>
      <p:sp>
        <p:nvSpPr>
          <p:cNvPr id="16" name="TextBox 15">
            <a:extLst>
              <a:ext uri="{FF2B5EF4-FFF2-40B4-BE49-F238E27FC236}">
                <a16:creationId xmlns:a16="http://schemas.microsoft.com/office/drawing/2014/main" id="{E450F461-6176-1FCF-CBE4-EDD0144C7659}"/>
              </a:ext>
            </a:extLst>
          </p:cNvPr>
          <p:cNvSpPr txBox="1"/>
          <p:nvPr/>
        </p:nvSpPr>
        <p:spPr bwMode="auto">
          <a:xfrm>
            <a:off x="6757714" y="5214781"/>
            <a:ext cx="1784753" cy="761814"/>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24,938</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Lives saved in one year</a:t>
            </a:r>
          </a:p>
        </p:txBody>
      </p:sp>
      <p:sp>
        <p:nvSpPr>
          <p:cNvPr id="17" name="TextBox 16">
            <a:extLst>
              <a:ext uri="{FF2B5EF4-FFF2-40B4-BE49-F238E27FC236}">
                <a16:creationId xmlns:a16="http://schemas.microsoft.com/office/drawing/2014/main" id="{087011FB-68EA-3313-32E5-60C5F7642AB4}"/>
              </a:ext>
            </a:extLst>
          </p:cNvPr>
          <p:cNvSpPr txBox="1"/>
          <p:nvPr/>
        </p:nvSpPr>
        <p:spPr bwMode="auto">
          <a:xfrm>
            <a:off x="213438" y="5214781"/>
            <a:ext cx="2601871" cy="761814"/>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£76,532,200</a:t>
            </a:r>
          </a:p>
          <a:p>
            <a:pPr marL="0" marR="0" indent="0" algn="ctr" defTabSz="457200" rtl="0" eaLnBrk="1" fontAlgn="base" latinLnBrk="0" hangingPunct="1">
              <a:lnSpc>
                <a:spcPts val="1500"/>
              </a:lnSpc>
              <a:spcBef>
                <a:spcPts val="0"/>
              </a:spcBef>
              <a:spcAft>
                <a:spcPts val="400"/>
              </a:spcAft>
              <a:buClr>
                <a:srgbClr val="C10C21"/>
              </a:buClr>
              <a:buSzTx/>
              <a:buFont typeface="Lucida Grande" pitchFamily="-109" charset="0"/>
              <a:buNone/>
              <a:tabLst/>
            </a:pPr>
            <a:r>
              <a:rPr kumimoji="0" lang="en-US" sz="1300" i="0" u="none" strike="noStrike" kern="1200" cap="none" spc="0" normalizeH="0" baseline="0" noProof="0" dirty="0">
                <a:ln>
                  <a:noFill/>
                </a:ln>
                <a:effectLst/>
                <a:uLnTx/>
                <a:uFillTx/>
                <a:latin typeface="+mn-lt"/>
                <a:ea typeface="Geneva" pitchFamily="-109" charset="0"/>
                <a:cs typeface="Geneva" pitchFamily="-109" charset="0"/>
              </a:rPr>
              <a:t>Annual savings based on </a:t>
            </a:r>
            <a:br>
              <a:rPr kumimoji="0" lang="en-US" sz="1300" i="0" u="none" strike="noStrike" kern="1200" cap="none" spc="0" normalizeH="0" baseline="0" noProof="0" dirty="0">
                <a:ln>
                  <a:noFill/>
                </a:ln>
                <a:effectLst/>
                <a:uLnTx/>
                <a:uFillTx/>
                <a:latin typeface="+mn-lt"/>
                <a:ea typeface="Geneva" pitchFamily="-109" charset="0"/>
                <a:cs typeface="Geneva" pitchFamily="-109" charset="0"/>
              </a:rPr>
            </a:br>
            <a:r>
              <a:rPr kumimoji="0" lang="en-US" sz="1300" i="0" u="none" strike="noStrike" kern="1200" cap="none" spc="0" normalizeH="0" baseline="0" noProof="0" dirty="0">
                <a:ln>
                  <a:noFill/>
                </a:ln>
                <a:effectLst/>
                <a:uLnTx/>
                <a:uFillTx/>
                <a:latin typeface="+mn-lt"/>
                <a:ea typeface="Geneva" pitchFamily="-109" charset="0"/>
                <a:cs typeface="Geneva" pitchFamily="-109" charset="0"/>
              </a:rPr>
              <a:t>one-year readmissions</a:t>
            </a:r>
          </a:p>
        </p:txBody>
      </p:sp>
      <p:sp>
        <p:nvSpPr>
          <p:cNvPr id="18" name="Title 1">
            <a:extLst>
              <a:ext uri="{FF2B5EF4-FFF2-40B4-BE49-F238E27FC236}">
                <a16:creationId xmlns:a16="http://schemas.microsoft.com/office/drawing/2014/main" id="{CEB707E9-30F2-8213-9239-D936F5209070}"/>
              </a:ext>
            </a:extLst>
          </p:cNvPr>
          <p:cNvSpPr txBox="1">
            <a:spLocks/>
          </p:cNvSpPr>
          <p:nvPr/>
        </p:nvSpPr>
        <p:spPr bwMode="auto">
          <a:xfrm>
            <a:off x="0" y="428766"/>
            <a:ext cx="9144000" cy="86270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2400" dirty="0">
                <a:latin typeface="Arial"/>
                <a:cs typeface="Arial"/>
              </a:rPr>
              <a:t>England: Impact after one year of fully established </a:t>
            </a:r>
            <a:br>
              <a:rPr lang="en-US" sz="2400" dirty="0"/>
            </a:br>
            <a:r>
              <a:rPr lang="en-US" sz="2400" dirty="0">
                <a:latin typeface="Arial"/>
                <a:cs typeface="Arial"/>
              </a:rPr>
              <a:t>delivery of tobacco dependence treatment services</a:t>
            </a:r>
          </a:p>
        </p:txBody>
      </p:sp>
      <p:sp>
        <p:nvSpPr>
          <p:cNvPr id="19" name="Title 1">
            <a:extLst>
              <a:ext uri="{FF2B5EF4-FFF2-40B4-BE49-F238E27FC236}">
                <a16:creationId xmlns:a16="http://schemas.microsoft.com/office/drawing/2014/main" id="{727B21FF-19BD-A7F4-D8B5-0B7578655368}"/>
              </a:ext>
            </a:extLst>
          </p:cNvPr>
          <p:cNvSpPr txBox="1">
            <a:spLocks/>
          </p:cNvSpPr>
          <p:nvPr/>
        </p:nvSpPr>
        <p:spPr bwMode="auto">
          <a:xfrm>
            <a:off x="0" y="1277788"/>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GB" sz="1800" b="0">
                <a:solidFill>
                  <a:schemeClr val="accent3"/>
                </a:solidFill>
                <a:effectLst/>
                <a:latin typeface="Helvetica" pitchFamily="2" charset="0"/>
              </a:rPr>
              <a:t>Based on an estimated throughput of 1,442,067 smokers.</a:t>
            </a:r>
          </a:p>
        </p:txBody>
      </p:sp>
      <p:cxnSp>
        <p:nvCxnSpPr>
          <p:cNvPr id="26" name="Straight Connector 25">
            <a:extLst>
              <a:ext uri="{FF2B5EF4-FFF2-40B4-BE49-F238E27FC236}">
                <a16:creationId xmlns:a16="http://schemas.microsoft.com/office/drawing/2014/main" id="{F08B4E88-7309-9ADD-EE86-1B49C5AA2A7F}"/>
              </a:ext>
            </a:extLst>
          </p:cNvPr>
          <p:cNvCxnSpPr>
            <a:cxnSpLocks/>
          </p:cNvCxnSpPr>
          <p:nvPr/>
        </p:nvCxnSpPr>
        <p:spPr>
          <a:xfrm>
            <a:off x="0" y="4086519"/>
            <a:ext cx="9144000" cy="0"/>
          </a:xfrm>
          <a:prstGeom prst="line">
            <a:avLst/>
          </a:prstGeom>
          <a:ln w="50800">
            <a:solidFill>
              <a:srgbClr val="02366A"/>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C120D216-091C-3F73-E411-6DC9AA67DCBE}"/>
              </a:ext>
            </a:extLst>
          </p:cNvPr>
          <p:cNvCxnSpPr>
            <a:cxnSpLocks/>
          </p:cNvCxnSpPr>
          <p:nvPr/>
        </p:nvCxnSpPr>
        <p:spPr>
          <a:xfrm flipV="1">
            <a:off x="3047601" y="4062953"/>
            <a:ext cx="0" cy="2071841"/>
          </a:xfrm>
          <a:prstGeom prst="line">
            <a:avLst/>
          </a:prstGeom>
          <a:ln w="50800">
            <a:solidFill>
              <a:srgbClr val="02366A"/>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288E2DE-EF84-675E-46D1-8586B74302C9}"/>
              </a:ext>
            </a:extLst>
          </p:cNvPr>
          <p:cNvCxnSpPr>
            <a:cxnSpLocks/>
          </p:cNvCxnSpPr>
          <p:nvPr/>
        </p:nvCxnSpPr>
        <p:spPr>
          <a:xfrm flipV="1">
            <a:off x="6114056" y="4062953"/>
            <a:ext cx="0" cy="2071841"/>
          </a:xfrm>
          <a:prstGeom prst="line">
            <a:avLst/>
          </a:prstGeom>
          <a:ln w="50800">
            <a:solidFill>
              <a:srgbClr val="02366A"/>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4907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uestion">
            <a:extLst>
              <a:ext uri="{FF2B5EF4-FFF2-40B4-BE49-F238E27FC236}">
                <a16:creationId xmlns:a16="http://schemas.microsoft.com/office/drawing/2014/main" id="{C5121804-B426-B60D-D628-61EB4C9F3738}"/>
              </a:ext>
            </a:extLst>
          </p:cNvPr>
          <p:cNvSpPr txBox="1">
            <a:spLocks/>
          </p:cNvSpPr>
          <p:nvPr/>
        </p:nvSpPr>
        <p:spPr>
          <a:xfrm>
            <a:off x="765175" y="1564266"/>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a:solidFill>
                  <a:schemeClr val="accent3"/>
                </a:solidFill>
                <a:effectLst/>
                <a:latin typeface="Arial" panose="020B0604020202020204" pitchFamily="34" charset="0"/>
                <a:cs typeface="Arial" panose="020B0604020202020204" pitchFamily="34" charset="0"/>
              </a:rPr>
              <a:t>Life saving, life changing</a:t>
            </a:r>
            <a:endParaRPr lang="en-US" sz="1000" b="1">
              <a:solidFill>
                <a:schemeClr val="accent3"/>
              </a:solidFill>
              <a:effectLst/>
            </a:endParaRPr>
          </a:p>
        </p:txBody>
      </p:sp>
      <p:sp>
        <p:nvSpPr>
          <p:cNvPr id="6" name="Subtitle 2">
            <a:extLst>
              <a:ext uri="{FF2B5EF4-FFF2-40B4-BE49-F238E27FC236}">
                <a16:creationId xmlns:a16="http://schemas.microsoft.com/office/drawing/2014/main" id="{2D398607-500F-E07A-ED8B-758A9CB97809}"/>
              </a:ext>
            </a:extLst>
          </p:cNvPr>
          <p:cNvSpPr txBox="1">
            <a:spLocks/>
          </p:cNvSpPr>
          <p:nvPr/>
        </p:nvSpPr>
        <p:spPr>
          <a:xfrm>
            <a:off x="765175" y="2441604"/>
            <a:ext cx="7613650"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800" b="1">
                <a:solidFill>
                  <a:schemeClr val="bg1"/>
                </a:solidFill>
                <a:effectLst/>
              </a:rPr>
              <a:t>One third of people who smoke will die</a:t>
            </a:r>
            <a:br>
              <a:rPr lang="en-GB" altLang="en-US" sz="2800" b="1">
                <a:solidFill>
                  <a:schemeClr val="bg1"/>
                </a:solidFill>
                <a:effectLst/>
              </a:rPr>
            </a:br>
            <a:r>
              <a:rPr lang="en-GB" altLang="en-US" sz="2800" b="1">
                <a:solidFill>
                  <a:schemeClr val="bg1"/>
                </a:solidFill>
                <a:effectLst/>
              </a:rPr>
              <a:t>of a smoking related illness</a:t>
            </a:r>
          </a:p>
        </p:txBody>
      </p:sp>
      <p:sp>
        <p:nvSpPr>
          <p:cNvPr id="7" name="Subtitle 2">
            <a:extLst>
              <a:ext uri="{FF2B5EF4-FFF2-40B4-BE49-F238E27FC236}">
                <a16:creationId xmlns:a16="http://schemas.microsoft.com/office/drawing/2014/main" id="{18ADA921-2430-06C4-96B2-BC0F585E52CD}"/>
              </a:ext>
            </a:extLst>
          </p:cNvPr>
          <p:cNvSpPr txBox="1">
            <a:spLocks/>
          </p:cNvSpPr>
          <p:nvPr/>
        </p:nvSpPr>
        <p:spPr bwMode="auto">
          <a:xfrm>
            <a:off x="765175" y="3792006"/>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a:solidFill>
                  <a:schemeClr val="accent3"/>
                </a:solidFill>
                <a:effectLst/>
                <a:latin typeface="Arial" panose="020B0604020202020204" pitchFamily="34" charset="0"/>
                <a:cs typeface="Arial" panose="020B0604020202020204" pitchFamily="34" charset="0"/>
              </a:rPr>
              <a:t>Tobacco dependence treatment </a:t>
            </a:r>
            <a:br>
              <a:rPr lang="en-GB" altLang="en-US">
                <a:solidFill>
                  <a:schemeClr val="accent3"/>
                </a:solidFill>
                <a:effectLst/>
                <a:latin typeface="Arial" panose="020B0604020202020204" pitchFamily="34" charset="0"/>
                <a:cs typeface="Arial" panose="020B0604020202020204" pitchFamily="34" charset="0"/>
              </a:rPr>
            </a:br>
            <a:r>
              <a:rPr lang="en-GB" altLang="en-US">
                <a:solidFill>
                  <a:schemeClr val="accent3"/>
                </a:solidFill>
                <a:effectLst/>
                <a:latin typeface="Arial" panose="020B0604020202020204" pitchFamily="34" charset="0"/>
                <a:cs typeface="Arial" panose="020B0604020202020204" pitchFamily="34" charset="0"/>
              </a:rPr>
              <a:t>is a life-saving intervention</a:t>
            </a:r>
          </a:p>
        </p:txBody>
      </p:sp>
    </p:spTree>
    <p:extLst>
      <p:ext uri="{BB962C8B-B14F-4D97-AF65-F5344CB8AC3E}">
        <p14:creationId xmlns:p14="http://schemas.microsoft.com/office/powerpoint/2010/main" val="261597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D8F5D3A8-97DF-4CD9-9B6D-33E8A1AE7A8C}">
  <ds:schemaRefs>
    <ds:schemaRef ds:uri="http://schemas.microsoft.com/sharepoint/v3/contenttype/forms"/>
  </ds:schemaRefs>
</ds:datastoreItem>
</file>

<file path=customXml/itemProps2.xml><?xml version="1.0" encoding="utf-8"?>
<ds:datastoreItem xmlns:ds="http://schemas.openxmlformats.org/officeDocument/2006/customXml" ds:itemID="{27317BB1-5055-4EF9-9442-97C9008ED1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E152DD1-E027-461E-8BAE-7CE84F240647}">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docProps/app.xml><?xml version="1.0" encoding="utf-8"?>
<Properties xmlns="http://schemas.openxmlformats.org/officeDocument/2006/extended-properties" xmlns:vt="http://schemas.openxmlformats.org/officeDocument/2006/docPropsVTypes">
  <TotalTime>1006</TotalTime>
  <Words>3002</Words>
  <Application>Microsoft Macintosh PowerPoint</Application>
  <PresentationFormat>On-screen Show (4:3)</PresentationFormat>
  <Paragraphs>288</Paragraphs>
  <Slides>21</Slides>
  <Notes>20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21</vt:i4>
      </vt:variant>
    </vt:vector>
  </HeadingPairs>
  <TitlesOfParts>
    <vt:vector size="31" baseType="lpstr">
      <vt:lpstr>ＭＳ Ｐゴシック</vt:lpstr>
      <vt:lpstr>Arial</vt:lpstr>
      <vt:lpstr>Calibri</vt:lpstr>
      <vt:lpstr>Century Gothic</vt:lpstr>
      <vt:lpstr>Helvetica</vt:lpstr>
      <vt:lpstr>Lucida Grande</vt:lpstr>
      <vt:lpstr>System Font Regular</vt:lpstr>
      <vt:lpstr>NCSCT</vt:lpstr>
      <vt:lpstr>1_NCSCT</vt:lpstr>
      <vt:lpstr>2_NCSCT</vt:lpstr>
      <vt:lpstr>PowerPoint Presentation</vt:lpstr>
      <vt:lpstr>PowerPoint Presentation</vt:lpstr>
      <vt:lpstr>PowerPoint Presentation</vt:lpstr>
      <vt:lpstr>PowerPoint Presentation</vt:lpstr>
      <vt:lpstr>PowerPoint Presentation</vt:lpstr>
      <vt:lpstr>Immediate benefits on recovery and health</vt:lpstr>
      <vt:lpstr>PowerPoint Presentation</vt:lpstr>
      <vt:lpstr>PowerPoint Presentation</vt:lpstr>
      <vt:lpstr>PowerPoint Presentation</vt:lpstr>
      <vt:lpstr>Evidence-based tobacco dependence treatment</vt:lpstr>
      <vt:lpstr>PowerPoint Presentation</vt:lpstr>
      <vt:lpstr>PowerPoint Presentation</vt:lpstr>
      <vt:lpstr>Smokefree sites</vt:lpstr>
      <vt:lpstr>NHS Standard Treatment Plan (STP)</vt:lpstr>
      <vt:lpstr>Tobacco Dependence Treatment Care Bundles</vt:lpstr>
      <vt:lpstr>PowerPoint Presentation</vt:lpstr>
      <vt:lpstr>PowerPoint Presentation</vt:lpstr>
      <vt:lpstr>Inpatient pathway</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159</cp:revision>
  <cp:lastPrinted>2021-04-19T06:44:37Z</cp:lastPrinted>
  <dcterms:created xsi:type="dcterms:W3CDTF">2019-04-01T09:21:54Z</dcterms:created>
  <dcterms:modified xsi:type="dcterms:W3CDTF">2024-03-03T20:43:11Z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